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48"/>
  </p:notesMasterIdLst>
  <p:sldIdLst>
    <p:sldId id="256" r:id="rId2"/>
    <p:sldId id="379" r:id="rId3"/>
    <p:sldId id="257" r:id="rId4"/>
    <p:sldId id="258" r:id="rId5"/>
    <p:sldId id="383" r:id="rId6"/>
    <p:sldId id="380" r:id="rId7"/>
    <p:sldId id="384" r:id="rId8"/>
    <p:sldId id="261" r:id="rId9"/>
    <p:sldId id="263" r:id="rId10"/>
    <p:sldId id="271" r:id="rId11"/>
    <p:sldId id="385" r:id="rId12"/>
    <p:sldId id="266" r:id="rId13"/>
    <p:sldId id="386" r:id="rId14"/>
    <p:sldId id="277" r:id="rId15"/>
    <p:sldId id="388" r:id="rId16"/>
    <p:sldId id="390" r:id="rId17"/>
    <p:sldId id="391" r:id="rId18"/>
    <p:sldId id="393" r:id="rId19"/>
    <p:sldId id="273" r:id="rId20"/>
    <p:sldId id="264" r:id="rId21"/>
    <p:sldId id="395" r:id="rId22"/>
    <p:sldId id="394" r:id="rId23"/>
    <p:sldId id="397" r:id="rId24"/>
    <p:sldId id="398" r:id="rId25"/>
    <p:sldId id="399" r:id="rId26"/>
    <p:sldId id="396" r:id="rId27"/>
    <p:sldId id="400" r:id="rId28"/>
    <p:sldId id="401" r:id="rId29"/>
    <p:sldId id="411" r:id="rId30"/>
    <p:sldId id="402" r:id="rId31"/>
    <p:sldId id="407" r:id="rId32"/>
    <p:sldId id="403" r:id="rId33"/>
    <p:sldId id="408" r:id="rId34"/>
    <p:sldId id="404" r:id="rId35"/>
    <p:sldId id="409" r:id="rId36"/>
    <p:sldId id="405" r:id="rId37"/>
    <p:sldId id="410" r:id="rId38"/>
    <p:sldId id="406" r:id="rId39"/>
    <p:sldId id="412" r:id="rId40"/>
    <p:sldId id="413" r:id="rId41"/>
    <p:sldId id="414" r:id="rId42"/>
    <p:sldId id="415" r:id="rId43"/>
    <p:sldId id="416" r:id="rId44"/>
    <p:sldId id="417" r:id="rId45"/>
    <p:sldId id="284" r:id="rId46"/>
    <p:sldId id="422" r:id="rId47"/>
  </p:sldIdLst>
  <p:sldSz cx="9144000" cy="5143500" type="screen16x9"/>
  <p:notesSz cx="6858000" cy="9144000"/>
  <p:embeddedFontLst>
    <p:embeddedFont>
      <p:font typeface="Avenir" panose="02000503020000020003" pitchFamily="2" charset="0"/>
      <p:regular r:id="rId49"/>
      <p:italic r:id="rId50"/>
    </p:embeddedFont>
    <p:embeddedFont>
      <p:font typeface="Calibri" panose="020F0502020204030204" pitchFamily="34" charset="0"/>
      <p:regular r:id="rId51"/>
      <p:bold r:id="rId52"/>
      <p:italic r:id="rId53"/>
      <p:boldItalic r:id="rId54"/>
    </p:embeddedFont>
    <p:embeddedFont>
      <p:font typeface="Dank Mono" pitchFamily="49" charset="77"/>
      <p:regular r:id="rId55"/>
      <p:italic r:id="rId56"/>
    </p:embeddedFont>
    <p:embeddedFont>
      <p:font typeface="Garamond" panose="02020404030301010803" pitchFamily="18" charset="0"/>
      <p:regular r:id="rId57"/>
      <p:bold r:id="rId58"/>
      <p:italic r:id="rId59"/>
      <p:boldItalic r:id="rId60"/>
    </p:embeddedFont>
    <p:embeddedFont>
      <p:font typeface="Helvetica Neue" panose="02000503000000020004" pitchFamily="2" charset="0"/>
      <p:regular r:id="rId61"/>
      <p:bold r:id="rId62"/>
      <p:italic r:id="rId63"/>
      <p:boldItalic r:id="rId64"/>
    </p:embeddedFont>
    <p:embeddedFont>
      <p:font typeface="Oswald" pitchFamily="2" charset="77"/>
      <p:regular r:id="rId65"/>
      <p:bold r:id="rId66"/>
    </p:embeddedFont>
    <p:embeddedFont>
      <p:font typeface="Tw Cen MT" panose="020B0602020104020603" pitchFamily="34" charset="77"/>
      <p:regular r:id="rId67"/>
      <p:bold r:id="rId68"/>
      <p:italic r:id="rId69"/>
      <p:boldItalic r:id="rId7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567"/>
    <p:restoredTop sz="65102"/>
  </p:normalViewPr>
  <p:slideViewPr>
    <p:cSldViewPr snapToGrid="0" snapToObjects="1">
      <p:cViewPr varScale="1">
        <p:scale>
          <a:sx n="108" d="100"/>
          <a:sy n="108" d="100"/>
        </p:scale>
        <p:origin x="192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font" Target="fonts/font15.fntdata"/><Relationship Id="rId68" Type="http://schemas.openxmlformats.org/officeDocument/2006/relationships/font" Target="fonts/font20.fntdata"/><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font" Target="fonts/font5.fntdata"/><Relationship Id="rId58" Type="http://schemas.openxmlformats.org/officeDocument/2006/relationships/font" Target="fonts/font10.fntdata"/><Relationship Id="rId66" Type="http://schemas.openxmlformats.org/officeDocument/2006/relationships/font" Target="fonts/font18.fntdata"/><Relationship Id="rId74" Type="http://schemas.openxmlformats.org/officeDocument/2006/relationships/tableStyles" Target="tableStyles.xml"/><Relationship Id="rId5" Type="http://schemas.openxmlformats.org/officeDocument/2006/relationships/slide" Target="slides/slide4.xml"/><Relationship Id="rId61" Type="http://schemas.openxmlformats.org/officeDocument/2006/relationships/font" Target="fonts/font13.fntdata"/><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notesMaster" Target="notesMasters/notesMaster1.xml"/><Relationship Id="rId56" Type="http://schemas.openxmlformats.org/officeDocument/2006/relationships/font" Target="fonts/font8.fntdata"/><Relationship Id="rId64" Type="http://schemas.openxmlformats.org/officeDocument/2006/relationships/font" Target="fonts/font16.fntdata"/><Relationship Id="rId69" Type="http://schemas.openxmlformats.org/officeDocument/2006/relationships/font" Target="fonts/font21.fntdata"/><Relationship Id="rId8" Type="http://schemas.openxmlformats.org/officeDocument/2006/relationships/slide" Target="slides/slide7.xml"/><Relationship Id="rId51" Type="http://schemas.openxmlformats.org/officeDocument/2006/relationships/font" Target="fonts/font3.fntdata"/><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font" Target="fonts/font11.fntdata"/><Relationship Id="rId67" Type="http://schemas.openxmlformats.org/officeDocument/2006/relationships/font" Target="fonts/font19.fntdata"/><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font" Target="fonts/font6.fntdata"/><Relationship Id="rId62" Type="http://schemas.openxmlformats.org/officeDocument/2006/relationships/font" Target="fonts/font14.fntdata"/><Relationship Id="rId70" Type="http://schemas.openxmlformats.org/officeDocument/2006/relationships/font" Target="fonts/font22.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font" Target="fonts/font1.fntdata"/><Relationship Id="rId57" Type="http://schemas.openxmlformats.org/officeDocument/2006/relationships/font" Target="fonts/font9.fntdata"/><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font" Target="fonts/font4.fntdata"/><Relationship Id="rId60" Type="http://schemas.openxmlformats.org/officeDocument/2006/relationships/font" Target="fonts/font12.fntdata"/><Relationship Id="rId65" Type="http://schemas.openxmlformats.org/officeDocument/2006/relationships/font" Target="fonts/font17.fntdata"/><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font" Target="fonts/font2.fntdata"/><Relationship Id="rId55" Type="http://schemas.openxmlformats.org/officeDocument/2006/relationships/font" Target="fonts/font7.fntdata"/><Relationship Id="rId7" Type="http://schemas.openxmlformats.org/officeDocument/2006/relationships/slide" Target="slides/slide6.xml"/><Relationship Id="rId71" Type="http://schemas.openxmlformats.org/officeDocument/2006/relationships/presProps" Target="pres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ouble-entry_bookkeeping_system" TargetMode="Externa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10m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Test Driven Development as described by Uncle Bob Martin</a:t>
            </a:r>
            <a:br>
              <a:rPr lang="en-US" sz="1800" dirty="0">
                <a:latin typeface="Helvetica Neue"/>
                <a:ea typeface="Helvetica Neue"/>
                <a:cs typeface="Helvetica Neue"/>
                <a:sym typeface="Helvetica Neue"/>
              </a:rPr>
            </a:b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Break down each one of the laws and discuss what it means.</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“Following these laws perfectly doesn’t always make sense.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a larger test.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extra production code.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tests after you’ve written the code to make them pass.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it’ll take more than two minutes to go around the loop.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dirty="0">
              <a:latin typeface="Helvetica Neue"/>
              <a:ea typeface="Helvetica Neue"/>
              <a:cs typeface="Helvetica Neue"/>
              <a:sym typeface="Helvetica Neue"/>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Rules simplified</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As a discipline, what do we get by following these laws?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946879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5m : 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Like any new skill – initially writing tests can be awkward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Typically used to diving right into problem solving through implementation</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Writing a test first forces you to think about the expected outcome of a VERY small step</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As you get into a rhythm, every time you make a new test pass – it starts building up excitement</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85m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has computer configured and runnable.</a:t>
            </a:r>
          </a:p>
          <a:p>
            <a:pPr marL="0" lvl="0" indent="0" algn="l" rtl="0">
              <a:spcBef>
                <a:spcPts val="0"/>
              </a:spcBef>
              <a:spcAft>
                <a:spcPts val="0"/>
              </a:spcAft>
              <a:buNone/>
            </a:pPr>
            <a:r>
              <a:rPr lang="en-US" sz="1800" dirty="0"/>
              <a:t>If we run into problems, pair up and resolve the problems at lunch time.</a:t>
            </a:r>
          </a:p>
          <a:p>
            <a:pPr marL="0" lvl="0" indent="0" algn="l" rtl="0">
              <a:spcBef>
                <a:spcPts val="0"/>
              </a:spcBef>
              <a:spcAft>
                <a:spcPts val="0"/>
              </a:spcAft>
              <a:buNone/>
            </a:pPr>
            <a:r>
              <a:rPr lang="en-US" sz="1800" dirty="0"/>
              <a:t>Review TypeScript.</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Walk before you run.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can we get started?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can run TypeScript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85m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Kata is a Japanese word meaning "form".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refers to a detailed choreographed pattern of martial arts movements made to be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alone.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can also be reviewed within groups and in unison when training.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in Japanese martial arts as a way to memorize and perfect the movements being executed.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Helvetica Neue"/>
                <a:cs typeface="Arial"/>
                <a:sym typeface="Arial"/>
              </a:rPr>
              <a:t>Does anyone here ever “practice” programming?</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What other professions involve daily practice?</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Is anyone aware of any know any programming practice sites?</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a:t>
            </a:r>
            <a:r>
              <a:rPr lang="en-US" sz="1100" b="0" i="0" u="none" strike="noStrike" cap="none" dirty="0" err="1">
                <a:solidFill>
                  <a:srgbClr val="000000"/>
                </a:solidFill>
                <a:effectLst/>
                <a:latin typeface="Arial"/>
                <a:ea typeface="Helvetica Neue"/>
                <a:cs typeface="Arial"/>
                <a:sym typeface="Arial"/>
              </a:rPr>
              <a:t>koans</a:t>
            </a:r>
            <a:r>
              <a:rPr lang="en-US" sz="1100" b="0" i="0" u="none" strike="noStrike" cap="none" dirty="0">
                <a:solidFill>
                  <a:srgbClr val="000000"/>
                </a:solidFill>
                <a:effectLst/>
                <a:latin typeface="Arial"/>
                <a:ea typeface="Helvetica Neue"/>
                <a:cs typeface="Arial"/>
                <a:sym typeface="Arial"/>
              </a:rPr>
              <a:t>” : https://</a:t>
            </a:r>
            <a:r>
              <a:rPr lang="en-US" sz="1100" b="0" i="0" u="none" strike="noStrike" cap="none" dirty="0" err="1">
                <a:solidFill>
                  <a:srgbClr val="000000"/>
                </a:solidFill>
                <a:effectLst/>
                <a:latin typeface="Arial"/>
                <a:ea typeface="Helvetica Neue"/>
                <a:cs typeface="Arial"/>
                <a:sym typeface="Arial"/>
              </a:rPr>
              <a:t>github.com</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paytonrules</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typescript.koans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 “Coding Dojo” : https://</a:t>
            </a:r>
            <a:r>
              <a:rPr lang="en-US" sz="1100" b="0" i="0" u="none" strike="noStrike" cap="none" dirty="0" err="1">
                <a:solidFill>
                  <a:srgbClr val="000000"/>
                </a:solidFill>
                <a:effectLst/>
                <a:latin typeface="Arial"/>
                <a:ea typeface="Helvetica Neue"/>
                <a:cs typeface="Arial"/>
                <a:sym typeface="Arial"/>
              </a:rPr>
              <a:t>codingdojo.org</a:t>
            </a:r>
            <a:r>
              <a:rPr lang="en-US" sz="1100" b="0" i="0" u="none" strike="noStrike" cap="none" dirty="0">
                <a:solidFill>
                  <a:srgbClr val="000000"/>
                </a:solidFill>
                <a:effectLst/>
                <a:latin typeface="Arial"/>
                <a:ea typeface="Helvetica Neue"/>
                <a:cs typeface="Arial"/>
                <a:sym typeface="Arial"/>
              </a:rPr>
              <a:t>/</a:t>
            </a:r>
          </a:p>
          <a:p>
            <a:pPr marL="0" lvl="0" indent="0" algn="l" rtl="0">
              <a:spcBef>
                <a:spcPts val="0"/>
              </a:spcBef>
              <a:spcAft>
                <a:spcPts val="0"/>
              </a:spcAft>
              <a:buNone/>
            </a:pPr>
            <a:r>
              <a:rPr lang="en-US" sz="1800" dirty="0">
                <a:latin typeface="Helvetica Neue"/>
                <a:ea typeface="Helvetica Neue"/>
                <a:cs typeface="Helvetica Neue"/>
                <a:sym typeface="Helvetica Neue"/>
              </a:rPr>
              <a:t>- “Hacker Rank” : https://</a:t>
            </a:r>
            <a:r>
              <a:rPr lang="en-US" sz="1800" dirty="0" err="1">
                <a:latin typeface="Helvetica Neue"/>
                <a:ea typeface="Helvetica Neue"/>
                <a:cs typeface="Helvetica Neue"/>
                <a:sym typeface="Helvetica Neue"/>
              </a:rPr>
              <a:t>www.hackerrank.com</a:t>
            </a:r>
            <a:r>
              <a:rPr lang="en-US" sz="1800" dirty="0">
                <a:latin typeface="Helvetica Neue"/>
                <a:ea typeface="Helvetica Neue"/>
                <a:cs typeface="Helvetica Neue"/>
                <a:sym typeface="Helvetica Neue"/>
              </a:rPr>
              <a:t>/</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Exercism.io</a:t>
            </a:r>
            <a:r>
              <a:rPr lang="en-US" sz="1800" dirty="0">
                <a:latin typeface="Helvetica Neue"/>
                <a:ea typeface="Helvetica Neue"/>
                <a:cs typeface="Helvetica Neue"/>
                <a:sym typeface="Helvetica Neue"/>
              </a:rPr>
              <a:t>” : https://</a:t>
            </a:r>
            <a:r>
              <a:rPr lang="en-US" sz="1800" dirty="0" err="1">
                <a:latin typeface="Helvetica Neue"/>
                <a:ea typeface="Helvetica Neue"/>
                <a:cs typeface="Helvetica Neue"/>
                <a:sym typeface="Helvetica Neue"/>
              </a:rPr>
              <a:t>exercism.org</a:t>
            </a:r>
            <a:r>
              <a:rPr lang="en-US" sz="1800" dirty="0">
                <a:latin typeface="Helvetica Neue"/>
                <a:ea typeface="Helvetica Neue"/>
                <a:cs typeface="Helvetica Neue"/>
                <a:sym typeface="Helvetica Neue"/>
              </a:rPr>
              <a: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71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115m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Has anyone here ever done </a:t>
            </a:r>
            <a:r>
              <a:rPr lang="en-US" sz="1800" dirty="0" err="1"/>
              <a:t>FizzBuzz</a:t>
            </a:r>
            <a:r>
              <a:rPr lang="en-US" sz="1800" dirty="0"/>
              <a:t>?</a:t>
            </a:r>
          </a:p>
          <a:p>
            <a:pPr marL="0" lvl="0" indent="0" algn="l" rtl="0">
              <a:spcBef>
                <a:spcPts val="0"/>
              </a:spcBef>
              <a:spcAft>
                <a:spcPts val="0"/>
              </a:spcAft>
              <a:buNone/>
            </a:pPr>
            <a:r>
              <a:rPr lang="en-US" sz="1800" dirty="0"/>
              <a:t>Has anyone here ever done </a:t>
            </a:r>
            <a:r>
              <a:rPr lang="en-US" sz="1800" dirty="0" err="1"/>
              <a:t>FizzBuzz</a:t>
            </a:r>
            <a:r>
              <a:rPr lang="en-US" sz="1800" dirty="0"/>
              <a:t> using TDD??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 – give hint about the modulo operator “%”</a:t>
            </a:r>
          </a:p>
        </p:txBody>
      </p:sp>
    </p:spTree>
    <p:extLst>
      <p:ext uri="{BB962C8B-B14F-4D97-AF65-F5344CB8AC3E}">
        <p14:creationId xmlns:p14="http://schemas.microsoft.com/office/powerpoint/2010/main" val="225954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Look at some solutions</a:t>
            </a:r>
          </a:p>
          <a:p>
            <a:pPr marL="0" lvl="0" indent="0" algn="l" rtl="0">
              <a:spcBef>
                <a:spcPts val="0"/>
              </a:spcBef>
              <a:spcAft>
                <a:spcPts val="0"/>
              </a:spcAft>
              <a:buNone/>
            </a:pPr>
            <a:endParaRPr lang="en-US" sz="1400" dirty="0"/>
          </a:p>
          <a:p>
            <a:pPr marL="285750" lvl="0" indent="-285750" algn="l" rtl="0">
              <a:spcBef>
                <a:spcPts val="0"/>
              </a:spcBef>
              <a:spcAft>
                <a:spcPts val="0"/>
              </a:spcAft>
              <a:buFontTx/>
              <a:buChar char="-"/>
            </a:pPr>
            <a:r>
              <a:rPr lang="en-US" sz="1400" dirty="0"/>
              <a:t>What if we wanted to use classes?</a:t>
            </a:r>
          </a:p>
          <a:p>
            <a:pPr marL="285750" lvl="0" indent="-285750" algn="l" rtl="0">
              <a:spcBef>
                <a:spcPts val="0"/>
              </a:spcBef>
              <a:spcAft>
                <a:spcPts val="0"/>
              </a:spcAft>
              <a:buFontTx/>
              <a:buChar char="-"/>
            </a:pPr>
            <a:r>
              <a:rPr lang="en-US" sz="1400" dirty="0"/>
              <a:t>What if we wanted to use only a function?</a:t>
            </a:r>
          </a:p>
          <a:p>
            <a:pPr marL="285750" lvl="0" indent="-285750" algn="l" rtl="0">
              <a:spcBef>
                <a:spcPts val="0"/>
              </a:spcBef>
              <a:spcAft>
                <a:spcPts val="0"/>
              </a:spcAft>
              <a:buFontTx/>
              <a:buChar char="-"/>
            </a:pPr>
            <a:r>
              <a:rPr lang="en-US" sz="1400" dirty="0"/>
              <a:t>What if we didn’t want to use any for loops?</a:t>
            </a:r>
          </a:p>
          <a:p>
            <a:pPr marL="0" lvl="0" indent="0" algn="l" rtl="0">
              <a:spcBef>
                <a:spcPts val="0"/>
              </a:spcBef>
              <a:spcAft>
                <a:spcPts val="0"/>
              </a:spcAft>
              <a:buNone/>
            </a:pP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135m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this simple, then why is it so hard to do?</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is test first different than test after?</a:t>
            </a:r>
          </a:p>
          <a:p>
            <a:pPr marL="0" lvl="0" indent="0" algn="l" rtl="0">
              <a:spcBef>
                <a:spcPts val="0"/>
              </a:spcBef>
              <a:spcAft>
                <a:spcPts val="0"/>
              </a:spcAft>
              <a:buNone/>
            </a:pPr>
            <a:r>
              <a:rPr lang="en-US" sz="1800" dirty="0">
                <a:latin typeface="Helvetica Neue"/>
                <a:ea typeface="Helvetica Neue"/>
                <a:cs typeface="Helvetica Neue"/>
                <a:sym typeface="Helvetica Neue"/>
              </a:rPr>
              <a:t>  - Which one drives the design?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Where do we begin?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Fake it 'til you make it says to write the simplest possible thing to pass your current tests. Frequently, when you've written a single test case for a new feature, that simplest possible thing is to return a constant. When something that simple satisfies your tests, it's because you don't (yet) have enough tests. So write another test. Now the feature you're developing needs some logic to it. Maybe this time the simplest possible thing is to write very basic if-else logic to handle your two test cases. You </a:t>
            </a:r>
            <a:r>
              <a:rPr lang="en-US" sz="1100" b="0" i="1" u="none" strike="noStrike" cap="none" dirty="0">
                <a:solidFill>
                  <a:srgbClr val="000000"/>
                </a:solidFill>
                <a:effectLst/>
                <a:latin typeface="Arial"/>
                <a:ea typeface="Arial"/>
                <a:cs typeface="Arial"/>
                <a:sym typeface="Arial"/>
              </a:rPr>
              <a:t>know</a:t>
            </a:r>
            <a:r>
              <a:rPr lang="en-US" sz="1100" b="0" i="0" u="none" strike="noStrike" cap="none" dirty="0">
                <a:solidFill>
                  <a:srgbClr val="000000"/>
                </a:solidFill>
                <a:effectLst/>
                <a:latin typeface="Arial"/>
                <a:ea typeface="Arial"/>
                <a:cs typeface="Arial"/>
                <a:sym typeface="Arial"/>
              </a:rPr>
              <a:t> you're faking it, so you know you're not done. When it becomes simpler to write the actual code to solve your problem than to extend your fake to cover yet another test case - that's what you do. And you've got enough test cases to make sure you're writing it correctly.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If you are not used to this, it will drive you insane at first… you know the solution, will require &lt;x&gt; - so why not just implement that?</a:t>
            </a:r>
            <a:endParaRPr sz="1800" dirty="0">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we look at this, we obviously know this is not the desired solution – but as far as our tests are concerned, this is all the matters</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What is the value in this? “Earning Complexity”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Regardless of the implementation, “it should work with one” will ALWAYS pass – having this safety net allows us to expand into much more complicated business object</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Where else do we return stubbed results?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Front end developing against a non-existent API – we know the shape, we know the expected results, but until complete we just return a static result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2059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165m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Have you had a hard time figuring out where to start with Test-Driven Development.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new to TDD often struggle with what test to write. It’s hard to know where to start or what test to write next.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hard to know when you are done, and it’s scary to think you will leave some incomplete code behind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test-driving, guided by ZOMBIES, the first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are for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post-conditions of a just created object. These are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While defining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take care to design the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 and capture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in your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Keep it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both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olutions and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You’ll find that hard. Once progress is made on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move to the next special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case, testing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 desired when transitioning from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to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To do so there are likely other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nterfaces to define and use in new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Once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between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and </a:t>
            </a:r>
            <a:r>
              <a:rPr lang="en-US" sz="1100" b="1" i="0"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(and possibly back to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from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have been captured in tests, move on to start to generalize your design now dealing with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ore complex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and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any items being managed. Often there are new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conditions to be concerned with. Finally review your work and make sure you consider and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xercise the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xceptional things that might happen</a:t>
            </a: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800" dirty="0">
                <a:latin typeface="Helvetica Neue"/>
                <a:ea typeface="Helvetica Neue"/>
                <a:cs typeface="Helvetica Neue"/>
                <a:sym typeface="Helvetica Neue"/>
              </a:rPr>
              <a:t>Go through each step, in regards to Fizz Buzz</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http://</a:t>
            </a:r>
            <a:r>
              <a:rPr lang="en-US" sz="1800" dirty="0" err="1">
                <a:latin typeface="Helvetica Neue"/>
                <a:ea typeface="Helvetica Neue"/>
                <a:cs typeface="Helvetica Neue"/>
                <a:sym typeface="Helvetica Neue"/>
              </a:rPr>
              <a:t>blog.wingman-sw.com</a:t>
            </a:r>
            <a:r>
              <a:rPr lang="en-US" sz="1800" dirty="0">
                <a:latin typeface="Helvetica Neue"/>
                <a:ea typeface="Helvetica Neue"/>
                <a:cs typeface="Helvetica Neue"/>
                <a:sym typeface="Helvetica Neue"/>
              </a:rPr>
              <a:t>/</a:t>
            </a:r>
            <a:r>
              <a:rPr lang="en-US" sz="1800" dirty="0" err="1">
                <a:latin typeface="Helvetica Neue"/>
                <a:ea typeface="Helvetica Neue"/>
                <a:cs typeface="Helvetica Neue"/>
                <a:sym typeface="Helvetica Neue"/>
              </a:rPr>
              <a:t>tdd</a:t>
            </a:r>
            <a:r>
              <a:rPr lang="en-US" sz="1800" dirty="0">
                <a:latin typeface="Helvetica Neue"/>
                <a:ea typeface="Helvetica Neue"/>
                <a:cs typeface="Helvetica Neue"/>
                <a:sym typeface="Helvetica Neue"/>
              </a:rPr>
              <a:t>-guided-by-zombies</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4724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30m : 195m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Implement Fizz Buzz using ZOMBIES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class follows along, make space for questions</a:t>
            </a:r>
          </a:p>
        </p:txBody>
      </p:sp>
    </p:spTree>
    <p:extLst>
      <p:ext uri="{BB962C8B-B14F-4D97-AF65-F5344CB8AC3E}">
        <p14:creationId xmlns:p14="http://schemas.microsoft.com/office/powerpoint/2010/main" val="51587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 (Lunch)</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What would happen if we worked this way in production?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been in a code base that was “difficult to test”?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Why would something be difficult to test?</a:t>
            </a:r>
          </a:p>
          <a:p>
            <a:pPr marL="285750" lvl="0" indent="-285750" algn="l" rtl="0">
              <a:spcBef>
                <a:spcPts val="0"/>
              </a:spcBef>
              <a:spcAft>
                <a:spcPts val="0"/>
              </a:spcAft>
              <a:buFontTx/>
              <a:buChar char="-"/>
            </a:pPr>
            <a:endParaRPr lang="en-US" sz="1800" dirty="0">
              <a:latin typeface="Helvetica Neue"/>
              <a:ea typeface="Helvetica Neue"/>
              <a:cs typeface="Helvetica Neue"/>
              <a:sym typeface="Helvetica Neue"/>
            </a:endParaRPr>
          </a:p>
          <a:p>
            <a:pPr marL="0" lvl="0" indent="0" algn="l" rtl="0">
              <a:spcBef>
                <a:spcPts val="0"/>
              </a:spcBef>
              <a:spcAft>
                <a:spcPts val="0"/>
              </a:spcAft>
              <a:buFontTx/>
              <a:buNone/>
            </a:pPr>
            <a:r>
              <a:rPr lang="en-US" sz="1800" dirty="0">
                <a:latin typeface="Helvetica Neue"/>
                <a:ea typeface="Helvetica Neue"/>
                <a:cs typeface="Helvetica Neue"/>
                <a:sym typeface="Helvetica Neue"/>
              </a:rPr>
              <a:t>How would this help us “minimize“ defects?</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Just because we wrote a unit test, does not mean the implementation is correct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In the scenario where we touch one thing, and other things break – how would working this way help?</a:t>
            </a:r>
          </a:p>
        </p:txBody>
      </p:sp>
    </p:spTree>
    <p:extLst>
      <p:ext uri="{BB962C8B-B14F-4D97-AF65-F5344CB8AC3E}">
        <p14:creationId xmlns:p14="http://schemas.microsoft.com/office/powerpoint/2010/main" val="41161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does TDD promote better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Tests are code examples!</a:t>
            </a:r>
            <a:br>
              <a:rPr lang="en-US" sz="1800" dirty="0"/>
            </a:br>
            <a:r>
              <a:rPr lang="en-US" sz="1800" dirty="0"/>
              <a:t>Have you ever looked at a piece of code, and wonder how to create a new instance? Or, what the result of a function would 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many times has anyone here ever been 100% complete, but have testing left to do?</a:t>
            </a:r>
            <a:br>
              <a:rPr lang="en-US" sz="1800" dirty="0"/>
            </a:br>
            <a:r>
              <a:rPr lang="en-US" sz="1800" dirty="0"/>
              <a:t>- Is this really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 thought we didn’t do specifications in agile?</a:t>
            </a:r>
          </a:p>
        </p:txBody>
      </p:sp>
    </p:spTree>
    <p:extLst>
      <p:ext uri="{BB962C8B-B14F-4D97-AF65-F5344CB8AC3E}">
        <p14:creationId xmlns:p14="http://schemas.microsoft.com/office/powerpoint/2010/main" val="393032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here heard of SOLID before?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this be important?</a:t>
            </a:r>
          </a:p>
        </p:txBody>
      </p:sp>
    </p:spTree>
    <p:extLst>
      <p:ext uri="{BB962C8B-B14F-4D97-AF65-F5344CB8AC3E}">
        <p14:creationId xmlns:p14="http://schemas.microsoft.com/office/powerpoint/2010/main" val="308346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121360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Single-responsibility Principle (SRP) states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 class should have one and only one reason to change, meaning that a class should have only one job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 How large should a function be? How about a class? What is the definition of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dirty="0"/>
            </a:br>
            <a:br>
              <a:rPr lang="en-US" sz="1100" dirty="0"/>
            </a:br>
            <a:r>
              <a:rPr lang="en-US" sz="1100" dirty="0"/>
              <a:t>UNIX philosophy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Many tools do one thing, and only one thing – very well</a:t>
            </a:r>
          </a:p>
        </p:txBody>
      </p:sp>
    </p:spTree>
    <p:extLst>
      <p:ext uri="{BB962C8B-B14F-4D97-AF65-F5344CB8AC3E}">
        <p14:creationId xmlns:p14="http://schemas.microsoft.com/office/powerpoint/2010/main" val="45813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56178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Doesn’t it feel “rude” to touch a working piece of code?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means that a class should be extendable without modifying the class itself.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78256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if mechanics didn’t follow open closed?</a:t>
            </a:r>
          </a:p>
        </p:txBody>
      </p:sp>
    </p:spTree>
    <p:extLst>
      <p:ext uri="{BB962C8B-B14F-4D97-AF65-F5344CB8AC3E}">
        <p14:creationId xmlns:p14="http://schemas.microsoft.com/office/powerpoint/2010/main" val="5108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If it looks like a duck, and quacks like a duck, then it is a duck</a:t>
            </a:r>
            <a:br>
              <a:rPr lang="en-US" sz="1100" dirty="0"/>
            </a:b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define a variable as interface instead of a concrete?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List&lt;String&gt; ducks = new </a:t>
            </a:r>
            <a:r>
              <a:rPr lang="en-US" sz="1100" dirty="0" err="1"/>
              <a:t>ArrayList</a:t>
            </a:r>
            <a:r>
              <a:rPr lang="en-US" sz="1100" dirty="0"/>
              <a:t>&lt;Ducks&gt;();</a:t>
            </a:r>
          </a:p>
        </p:txBody>
      </p:sp>
    </p:spTree>
    <p:extLst>
      <p:ext uri="{BB962C8B-B14F-4D97-AF65-F5344CB8AC3E}">
        <p14:creationId xmlns:p14="http://schemas.microsoft.com/office/powerpoint/2010/main" val="221883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Is this a Duck?</a:t>
            </a:r>
          </a:p>
        </p:txBody>
      </p:sp>
    </p:spTree>
    <p:extLst>
      <p:ext uri="{BB962C8B-B14F-4D97-AF65-F5344CB8AC3E}">
        <p14:creationId xmlns:p14="http://schemas.microsoft.com/office/powerpoint/2010/main" val="1111008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want smaller specialized interfaces?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ever been in a project where there was just one interface for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Class littered with stubs of not implemented exceptions</a:t>
            </a:r>
          </a:p>
        </p:txBody>
      </p:sp>
    </p:spTree>
    <p:extLst>
      <p:ext uri="{BB962C8B-B14F-4D97-AF65-F5344CB8AC3E}">
        <p14:creationId xmlns:p14="http://schemas.microsoft.com/office/powerpoint/2010/main" val="2084212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useful is this really?</a:t>
            </a:r>
          </a:p>
        </p:txBody>
      </p:sp>
    </p:spTree>
    <p:extLst>
      <p:ext uri="{BB962C8B-B14F-4D97-AF65-F5344CB8AC3E}">
        <p14:creationId xmlns:p14="http://schemas.microsoft.com/office/powerpoint/2010/main" val="2734640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does inverting our dependency </a:t>
            </a:r>
            <a:r>
              <a:rPr lang="en-US" sz="1100" dirty="0" err="1"/>
              <a:t>meany</a:t>
            </a:r>
            <a:r>
              <a:rPr lang="en-US" sz="110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do you test a class which has </a:t>
            </a:r>
            <a:r>
              <a:rPr lang="en-US" sz="1100" dirty="0" err="1"/>
              <a:t>acess</a:t>
            </a:r>
            <a:r>
              <a:rPr lang="en-US" sz="1100" dirty="0"/>
              <a:t> to some global context?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Why not just pass that into the class itself in the constructor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is the ROOT OF ALL EVIL in legacy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Every time you “new” inside of a class, you are FORCING it to depend on that specific implementation</a:t>
            </a:r>
          </a:p>
        </p:txBody>
      </p:sp>
    </p:spTree>
    <p:extLst>
      <p:ext uri="{BB962C8B-B14F-4D97-AF65-F5344CB8AC3E}">
        <p14:creationId xmlns:p14="http://schemas.microsoft.com/office/powerpoint/2010/main" val="233659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The socket does not depend upon the lamp, the lamp depends upon the socket</a:t>
            </a:r>
          </a:p>
        </p:txBody>
      </p:sp>
    </p:spTree>
    <p:extLst>
      <p:ext uri="{BB962C8B-B14F-4D97-AF65-F5344CB8AC3E}">
        <p14:creationId xmlns:p14="http://schemas.microsoft.com/office/powerpoint/2010/main" val="192814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First introduced in the book The Pragmatic Programmer.</a:t>
            </a:r>
            <a:br>
              <a:rPr lang="en-US" sz="1100" dirty="0"/>
            </a:br>
            <a:r>
              <a:rPr lang="en-US" sz="1100" dirty="0"/>
              <a:t>The principle itself was known and applied before this book came to life; but the Pragmatic Programmer defined it precisely and coined its name.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is duplication the root of all evil?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not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Opposite of DRY is WET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 - Write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E -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 - Twice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19151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Yagni</a:t>
            </a:r>
            <a:r>
              <a:rPr lang="en-US" sz="1100" b="0" i="0" u="none" strike="noStrike" cap="none" dirty="0">
                <a:solidFill>
                  <a:srgbClr val="000000"/>
                </a:solidFill>
                <a:effectLst/>
                <a:latin typeface="Arial"/>
                <a:ea typeface="Arial"/>
                <a:cs typeface="Arial"/>
                <a:sym typeface="Arial"/>
              </a:rPr>
              <a:t> is a way to refer to the XP practice of Simple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is the cost of gold plating?</a:t>
            </a: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benefit does this give us?</a:t>
            </a:r>
            <a:endParaRPr lang="en-US" sz="1100" dirty="0"/>
          </a:p>
        </p:txBody>
      </p:sp>
    </p:spTree>
    <p:extLst>
      <p:ext uri="{BB962C8B-B14F-4D97-AF65-F5344CB8AC3E}">
        <p14:creationId xmlns:p14="http://schemas.microsoft.com/office/powerpoint/2010/main" val="458725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are names so important?</a:t>
            </a:r>
          </a:p>
        </p:txBody>
      </p:sp>
    </p:spTree>
    <p:extLst>
      <p:ext uri="{BB962C8B-B14F-4D97-AF65-F5344CB8AC3E}">
        <p14:creationId xmlns:p14="http://schemas.microsoft.com/office/powerpoint/2010/main" val="151289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290m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https://</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RomanCalculator</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“As a Roman Bookkeeper I want to add Roman numbers because doing it manually is too tedious.” Given the Roman numerals, (IVXLCDM which mean one, five, ten, fifty, hundred, </a:t>
            </a:r>
            <a:r>
              <a:rPr lang="en-US" sz="1800" dirty="0" err="1"/>
              <a:t>fivehundred</a:t>
            </a:r>
            <a:r>
              <a:rPr lang="en-US" sz="1800" dirty="0"/>
              <a:t> and a thousand respectively), create two numbers and add them. As we are in Ancient Rome there is no such thing as decimals or int, we need to do this with the strings. An example would be “XIV” + “LX” = “LXXIV”</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There are some rules to a Roman number:</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Numerals can be concatenated to form a larger numeral (“XX” + “II” = “XXII”)</a:t>
            </a:r>
          </a:p>
          <a:p>
            <a:pPr marL="0" lvl="0" indent="0" algn="l" rtl="0">
              <a:spcBef>
                <a:spcPts val="0"/>
              </a:spcBef>
              <a:spcAft>
                <a:spcPts val="0"/>
              </a:spcAft>
              <a:buNone/>
            </a:pPr>
            <a:r>
              <a:rPr lang="en-US" sz="1800" dirty="0"/>
              <a:t>If a lesser numeral is put before a bigger it means subtraction of the lesser from the bigger (“IV” means four, “CM” means </a:t>
            </a:r>
            <a:r>
              <a:rPr lang="en-US" sz="1800" dirty="0" err="1"/>
              <a:t>ninehundred</a:t>
            </a:r>
            <a:r>
              <a:rPr lang="en-US" sz="1800" dirty="0"/>
              <a:t>)</a:t>
            </a:r>
          </a:p>
          <a:p>
            <a:pPr marL="0" lvl="0" indent="0" algn="l" rtl="0">
              <a:spcBef>
                <a:spcPts val="0"/>
              </a:spcBef>
              <a:spcAft>
                <a:spcPts val="0"/>
              </a:spcAft>
              <a:buNone/>
            </a:pPr>
            <a:r>
              <a:rPr lang="en-US" sz="1800" dirty="0"/>
              <a:t>If the numeral is I, X or C you can’t have more than three (“II” + “II” = “IV”)</a:t>
            </a:r>
          </a:p>
          <a:p>
            <a:pPr marL="0" lvl="0" indent="0" algn="l" rtl="0">
              <a:spcBef>
                <a:spcPts val="0"/>
              </a:spcBef>
              <a:spcAft>
                <a:spcPts val="0"/>
              </a:spcAft>
              <a:buNone/>
            </a:pPr>
            <a:r>
              <a:rPr lang="en-US" sz="1800" dirty="0"/>
              <a:t>If the numeral is V, L or D you can’t have more than one (“D” + “D” = “M”)</a:t>
            </a:r>
          </a:p>
        </p:txBody>
      </p:sp>
    </p:spTree>
    <p:extLst>
      <p:ext uri="{BB962C8B-B14F-4D97-AF65-F5344CB8AC3E}">
        <p14:creationId xmlns:p14="http://schemas.microsoft.com/office/powerpoint/2010/main" val="1913200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class solutions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 little bit more complicated than Fizz Buzz…</a:t>
            </a:r>
          </a:p>
          <a:p>
            <a:pPr marL="0" lvl="0" indent="0" algn="l" rtl="0">
              <a:spcBef>
                <a:spcPts val="0"/>
              </a:spcBef>
              <a:spcAft>
                <a:spcPts val="0"/>
              </a:spcAft>
              <a:buNone/>
            </a:pPr>
            <a:r>
              <a:rPr lang="en-US" sz="1400" dirty="0"/>
              <a:t>Did unit tests help you out in any way?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if another character number type was added?</a:t>
            </a:r>
          </a:p>
          <a:p>
            <a:pPr marL="0" lvl="0" indent="0" algn="l" rtl="0">
              <a:spcBef>
                <a:spcPts val="0"/>
              </a:spcBef>
              <a:spcAft>
                <a:spcPts val="0"/>
              </a:spcAft>
              <a:buNone/>
            </a:pPr>
            <a:r>
              <a:rPr lang="en-US" sz="1400" dirty="0"/>
              <a:t>Would you be confident you could update your solution to accommodate?</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Retrospective / Reflect (if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30m</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0379357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is testing performed currently?</a:t>
            </a:r>
          </a:p>
          <a:p>
            <a:pPr marL="0" lvl="0" indent="0" algn="l" rtl="0">
              <a:spcBef>
                <a:spcPts val="0"/>
              </a:spcBef>
              <a:spcAft>
                <a:spcPts val="0"/>
              </a:spcAft>
              <a:buNone/>
            </a:pPr>
            <a:r>
              <a:rPr lang="en-US" sz="1800" dirty="0"/>
              <a:t>Why Test First, not Test After?</a:t>
            </a:r>
          </a:p>
          <a:p>
            <a:pPr marL="0" lvl="0" indent="0" algn="l" rtl="0">
              <a:spcBef>
                <a:spcPts val="0"/>
              </a:spcBef>
              <a:spcAft>
                <a:spcPts val="0"/>
              </a:spcAft>
              <a:buNone/>
            </a:pPr>
            <a:br>
              <a:rPr lang="en-US" sz="1800" dirty="0"/>
            </a:br>
            <a:r>
              <a:rPr lang="en-US" sz="1800" dirty="0"/>
              <a:t>We are here to learn to write tests and use those tests to drive our design.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a:p>
            <a:pPr marL="0" lvl="0" indent="0" algn="l" rtl="0">
              <a:spcBef>
                <a:spcPts val="0"/>
              </a:spcBef>
              <a:spcAft>
                <a:spcPts val="0"/>
              </a:spcAft>
              <a:buNone/>
            </a:pPr>
            <a:endParaRPr lang="en-US" sz="1800" dirty="0"/>
          </a:p>
          <a:p>
            <a:pPr marL="285750" lvl="0" indent="-285750" algn="l" rtl="0">
              <a:spcBef>
                <a:spcPts val="0"/>
              </a:spcBef>
              <a:spcAft>
                <a:spcPts val="0"/>
              </a:spcAft>
            </a:pPr>
            <a:r>
              <a:rPr lang="en-US" sz="1800" dirty="0"/>
              <a:t>Has anyone been on a project using TDD?</a:t>
            </a:r>
          </a:p>
          <a:p>
            <a:pPr marL="285750" lvl="0" indent="-285750" algn="l" rtl="0">
              <a:spcBef>
                <a:spcPts val="0"/>
              </a:spcBef>
              <a:spcAft>
                <a:spcPts val="0"/>
              </a:spcAft>
            </a:pPr>
            <a:r>
              <a:rPr lang="en-US" sz="1800" dirty="0"/>
              <a:t>Has anyone worked on a legacy project?</a:t>
            </a:r>
          </a:p>
          <a:p>
            <a:pPr marL="742950" lvl="1" indent="-285750" algn="l" rtl="0">
              <a:spcBef>
                <a:spcPts val="0"/>
              </a:spcBef>
              <a:spcAft>
                <a:spcPts val="0"/>
              </a:spcAft>
            </a:pPr>
            <a:r>
              <a:rPr lang="en-US" sz="1800" dirty="0"/>
              <a:t>Touch one thing over here, and something breaks over there</a:t>
            </a:r>
          </a:p>
          <a:p>
            <a:pPr marL="285750" lvl="0" indent="-285750" algn="l" rtl="0">
              <a:spcBef>
                <a:spcPts val="0"/>
              </a:spcBef>
              <a:spcAft>
                <a:spcPts val="0"/>
              </a:spcAft>
            </a:pPr>
            <a:endParaRPr lang="en-US" sz="1800" dirty="0"/>
          </a:p>
        </p:txBody>
      </p:sp>
    </p:spTree>
    <p:extLst>
      <p:ext uri="{BB962C8B-B14F-4D97-AF65-F5344CB8AC3E}">
        <p14:creationId xmlns:p14="http://schemas.microsoft.com/office/powerpoint/2010/main" val="10226321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solidFill>
                  <a:srgbClr val="3F3F3F"/>
                </a:solidFill>
                <a:latin typeface="Avenir"/>
                <a:ea typeface="Avenir"/>
                <a:cs typeface="Avenir"/>
                <a:sym typeface="Avenir"/>
              </a:rPr>
              <a:t>10m : 35m</a:t>
            </a:r>
          </a:p>
          <a:p>
            <a:pPr marL="0" lvl="0" indent="0" algn="l" rtl="0">
              <a:spcBef>
                <a:spcPts val="0"/>
              </a:spcBef>
              <a:spcAft>
                <a:spcPts val="0"/>
              </a:spcAft>
              <a:buClr>
                <a:schemeClr val="dk1"/>
              </a:buClr>
              <a:buSzPts val="1100"/>
              <a:buFont typeface="Arial"/>
              <a:buNone/>
            </a:pPr>
            <a:br>
              <a:rPr lang="en-US" b="0" dirty="0">
                <a:solidFill>
                  <a:srgbClr val="3F3F3F"/>
                </a:solidFill>
                <a:latin typeface="Avenir"/>
                <a:ea typeface="Avenir"/>
                <a:cs typeface="Avenir"/>
                <a:sym typeface="Avenir"/>
              </a:rPr>
            </a:br>
            <a:r>
              <a:rPr lang="en-US" b="0" dirty="0">
                <a:solidFill>
                  <a:srgbClr val="3F3F3F"/>
                </a:solidFill>
                <a:latin typeface="Avenir"/>
                <a:ea typeface="Avenir"/>
                <a:cs typeface="Avenir"/>
                <a:sym typeface="Avenir"/>
              </a:rPr>
              <a:t>--- What</a:t>
            </a:r>
          </a:p>
          <a:p>
            <a:pPr marL="0" lvl="0" indent="0" algn="l" rtl="0">
              <a:spcBef>
                <a:spcPts val="0"/>
              </a:spcBef>
              <a:spcAft>
                <a:spcPts val="0"/>
              </a:spcAft>
              <a:buClr>
                <a:schemeClr val="dk1"/>
              </a:buClr>
              <a:buSzPts val="1100"/>
              <a:buFont typeface="Arial"/>
              <a:buNone/>
            </a:pPr>
            <a:br>
              <a:rPr lang="en-US" b="1" dirty="0">
                <a:solidFill>
                  <a:srgbClr val="3F3F3F"/>
                </a:solidFill>
                <a:latin typeface="Avenir"/>
                <a:ea typeface="Avenir"/>
                <a:cs typeface="Avenir"/>
                <a:sym typeface="Avenir"/>
              </a:rPr>
            </a:br>
            <a:r>
              <a:rPr lang="en-US" b="1" dirty="0">
                <a:solidFill>
                  <a:srgbClr val="3F3F3F"/>
                </a:solidFill>
                <a:latin typeface="Avenir"/>
                <a:ea typeface="Avenir"/>
                <a:cs typeface="Avenir"/>
                <a:sym typeface="Avenir"/>
              </a:rPr>
              <a:t>Test-driven development (TDD)</a:t>
            </a:r>
            <a:r>
              <a:rPr lang="en-US" dirty="0">
                <a:solidFill>
                  <a:srgbClr val="3F3F3F"/>
                </a:solidFill>
                <a:latin typeface="Avenir"/>
                <a:ea typeface="Avenir"/>
                <a:cs typeface="Avenir"/>
                <a:sym typeface="Avenir"/>
              </a:rPr>
              <a:t> is a </a:t>
            </a:r>
            <a:r>
              <a:rPr lang="en-US" dirty="0">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dirty="0">
                <a:solidFill>
                  <a:srgbClr val="3F3F3F"/>
                </a:solidFill>
                <a:latin typeface="Avenir"/>
                <a:ea typeface="Avenir"/>
                <a:cs typeface="Avenir"/>
                <a:sym typeface="Avenir"/>
              </a:rPr>
              <a:t> that relies on the repetition of a very short development cycle: </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dirty="0">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This is opposed to software development that allows software to be added that is not proven to meet requirements.</a:t>
            </a:r>
          </a:p>
          <a:p>
            <a:pPr marL="0" lvl="0" indent="0" algn="l" rtl="0">
              <a:spcBef>
                <a:spcPts val="0"/>
              </a:spcBef>
              <a:spcAft>
                <a:spcPts val="0"/>
              </a:spcAft>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 Discipline</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TDD is a discipline, disciplines are arbitrary or at least they have arbitrary components to them. Disciplines have arbitrary behaviors that are driven by some substantial motives.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how do doctors wash their hands before surgery? Do they just go in there and wash hands like normal people do? no, there is discipline something like this. There is special brush, soap and they turn on the water and it is ten strokes across the side of fingers. You understand why they do that, there is motive behind that, but is ten the right number? could it be twelve or eight, it is arbitrary. It is just a guess, ten probably enough.</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discipline is motivated by something real. The discipline of TDD works like this, There are three rules.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 Double Entry Bookkeeping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produce documents filled with code -  arcane symbols in strange shapes and structure, no one else can read them only programmers.</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What other field, employment has problem like that? Where they construct the document that are arcane and full of symbols and every symbols have to be correct.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Accountants. How do accountants make sure that their documents are correct? They have a discipline that was invented 500 years ago, called </a:t>
            </a:r>
            <a:r>
              <a:rPr lang="en-US" sz="1100" b="0" i="0" u="sng" strike="noStrike" cap="none" dirty="0">
                <a:solidFill>
                  <a:srgbClr val="000000"/>
                </a:solidFill>
                <a:effectLst/>
                <a:latin typeface="Arial"/>
                <a:ea typeface="Arial"/>
                <a:cs typeface="Arial"/>
                <a:sym typeface="Arial"/>
                <a:hlinkClick r:id="rId4"/>
              </a:rPr>
              <a:t>Double-entry bookkeeping</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They enter everything twice. TDD is Double-entry bookkeeper, is exactly the same discipline done for precisely same reason, we say everything twice, once on test side, once on production code side, they follow execution, complimentary execution pathways they wind up with zero, zero test failed. Same discipline, Same reason, Same outcome.</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98023188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highlight>
                  <a:schemeClr val="lt1"/>
                </a:highlight>
                <a:latin typeface="Helvetica Neue"/>
                <a:ea typeface="Helvetica Neue"/>
                <a:cs typeface="Helvetica Neue"/>
                <a:sym typeface="Helvetica Neue"/>
              </a:rPr>
              <a:t>5m : 40m</a:t>
            </a:r>
          </a:p>
          <a:p>
            <a:pPr marL="0" lvl="0" indent="0" algn="l" rtl="0">
              <a:spcBef>
                <a:spcPts val="0"/>
              </a:spcBef>
              <a:spcAft>
                <a:spcPts val="0"/>
              </a:spcAft>
              <a:buNone/>
            </a:pPr>
            <a:br>
              <a:rPr lang="en-US" sz="1800" dirty="0">
                <a:solidFill>
                  <a:srgbClr val="222222"/>
                </a:solidFill>
                <a:highlight>
                  <a:schemeClr val="lt1"/>
                </a:highlight>
                <a:latin typeface="Helvetica Neue"/>
                <a:ea typeface="Helvetica Neue"/>
                <a:cs typeface="Helvetica Neue"/>
                <a:sym typeface="Helvetica Neue"/>
              </a:rPr>
            </a:br>
            <a:r>
              <a:rPr lang="en-US" sz="1800" dirty="0">
                <a:solidFill>
                  <a:srgbClr val="222222"/>
                </a:solidFill>
                <a:highlight>
                  <a:schemeClr val="lt1"/>
                </a:highlight>
                <a:latin typeface="Helvetica Neue"/>
                <a:ea typeface="Helvetica Neue"/>
                <a:cs typeface="Helvetica Neue"/>
                <a:sym typeface="Helvetica Neue"/>
              </a:rPr>
              <a:t>An American comput</a:t>
            </a:r>
            <a:r>
              <a:rPr lang="en-US" sz="1800" dirty="0">
                <a:solidFill>
                  <a:schemeClr val="dk1"/>
                </a:solidFill>
                <a:highlight>
                  <a:schemeClr val="lt1"/>
                </a:highlight>
                <a:latin typeface="Helvetica Neue"/>
                <a:ea typeface="Helvetica Neue"/>
                <a:cs typeface="Helvetica Neue"/>
                <a:sym typeface="Helvetica Neue"/>
              </a:rPr>
              <a:t>er scientist</a:t>
            </a:r>
            <a:r>
              <a:rPr lang="en-US" sz="1800" dirty="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dirty="0">
                <a:solidFill>
                  <a:schemeClr val="dk1"/>
                </a:solidFill>
                <a:latin typeface="Helvetica Neue"/>
                <a:ea typeface="Helvetica Neue"/>
                <a:cs typeface="Helvetica Neue"/>
                <a:sym typeface="Helvetica Neue"/>
              </a:rPr>
              <a:t>If thought leaders believed this back in the late 60’s, why is it not common place today?</a:t>
            </a: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rgbClr val="3F3F3F"/>
                </a:solidFill>
                <a:latin typeface="Helvetica Neue"/>
                <a:ea typeface="Helvetica Neue"/>
                <a:cs typeface="Helvetica Neue"/>
                <a:sym typeface="Helvetica Neue"/>
              </a:rPr>
              <a:t>5m : 45m</a:t>
            </a:r>
          </a:p>
          <a:p>
            <a:pPr marL="0" lvl="0" indent="0" algn="l" rtl="0">
              <a:spcBef>
                <a:spcPts val="0"/>
              </a:spcBef>
              <a:spcAft>
                <a:spcPts val="0"/>
              </a:spcAft>
              <a:buClr>
                <a:schemeClr val="dk1"/>
              </a:buClr>
              <a:buSzPts val="1100"/>
              <a:buFont typeface="Arial"/>
              <a:buNone/>
            </a:pPr>
            <a:br>
              <a:rPr lang="en-US" sz="1800" dirty="0">
                <a:solidFill>
                  <a:srgbClr val="3F3F3F"/>
                </a:solidFill>
                <a:latin typeface="Helvetica Neue"/>
                <a:ea typeface="Helvetica Neue"/>
                <a:cs typeface="Helvetica Neue"/>
                <a:sym typeface="Helvetica Neue"/>
              </a:rPr>
            </a:br>
            <a:r>
              <a:rPr lang="en-US" sz="1800" dirty="0">
                <a:solidFill>
                  <a:srgbClr val="3F3F3F"/>
                </a:solidFill>
                <a:latin typeface="Helvetica Neue"/>
                <a:ea typeface="Helvetica Neue"/>
                <a:cs typeface="Helvetica Neue"/>
                <a:sym typeface="Helvetica Neue"/>
              </a:rPr>
              <a:t>American software engineer </a:t>
            </a:r>
            <a:r>
              <a:rPr lang="en-US" sz="1800" dirty="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dirty="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None/>
            </a:pPr>
            <a:r>
              <a:rPr lang="en-US" dirty="0"/>
              <a:t>The </a:t>
            </a:r>
            <a:r>
              <a:rPr lang="en-US" dirty="0" err="1"/>
              <a:t>SUnit</a:t>
            </a:r>
            <a:r>
              <a:rPr lang="en-US" dirty="0"/>
              <a:t>  (later to be known as </a:t>
            </a:r>
            <a:r>
              <a:rPr lang="en-US" dirty="0" err="1"/>
              <a:t>xUnit</a:t>
            </a:r>
            <a:r>
              <a:rPr lang="en-US" dirty="0"/>
              <a:t>) was designed by Kent Beck in 1998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Automated unit testing nothing new</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But writing the tests incrementally and first is</a:t>
            </a:r>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Automation originally devised by Ward Cunningham</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Honed by Kent Beck in Smalltalk</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Incorporated as a practice of Extreme Programming (XP)</a:t>
            </a:r>
          </a:p>
          <a:p>
            <a:pPr marL="0" lvl="0" indent="0" algn="l" rtl="0">
              <a:spcBef>
                <a:spcPts val="0"/>
              </a:spcBef>
              <a:spcAft>
                <a:spcPts val="0"/>
              </a:spcAft>
              <a:buNone/>
            </a:pPr>
            <a:endParaRPr dirty="0"/>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7"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3.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7.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8.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5.xml"/><Relationship Id="rId5" Type="http://schemas.openxmlformats.org/officeDocument/2006/relationships/image" Target="../media/image7.png"/><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1.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6.tiff"/><Relationship Id="rId5" Type="http://schemas.openxmlformats.org/officeDocument/2006/relationships/image" Target="../media/image26.png"/><Relationship Id="rId4" Type="http://schemas.openxmlformats.org/officeDocument/2006/relationships/image" Target="../media/image25.png"/></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3.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8.xml.rels><?xml version="1.0" encoding="UTF-8" standalone="yes"?>
<Relationships xmlns="http://schemas.openxmlformats.org/package/2006/relationships"><Relationship Id="rId3" Type="http://schemas.openxmlformats.org/officeDocument/2006/relationships/image" Target="../media/image32.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9.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1.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4.xml.rels><?xml version="1.0" encoding="UTF-8" standalone="yes"?>
<Relationships xmlns="http://schemas.openxmlformats.org/package/2006/relationships"><Relationship Id="rId3" Type="http://schemas.openxmlformats.org/officeDocument/2006/relationships/image" Target="../media/image38.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6.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7.xml.rels><?xml version="1.0" encoding="UTF-8" standalone="yes"?>
<Relationships xmlns="http://schemas.openxmlformats.org/package/2006/relationships"><Relationship Id="rId3" Type="http://schemas.openxmlformats.org/officeDocument/2006/relationships/image" Target="../media/image41.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8.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9.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9.png"/></Relationships>
</file>

<file path=ppt/slides/_rels/slide40.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3.xml.rels><?xml version="1.0" encoding="UTF-8" standalone="yes"?>
<Relationships xmlns="http://schemas.openxmlformats.org/package/2006/relationships"><Relationship Id="rId3" Type="http://schemas.openxmlformats.org/officeDocument/2006/relationships/image" Target="../media/image6.tiff"/><Relationship Id="rId2" Type="http://schemas.openxmlformats.org/officeDocument/2006/relationships/notesSlide" Target="../notesSlides/notesSlide43.xml"/><Relationship Id="rId1" Type="http://schemas.openxmlformats.org/officeDocument/2006/relationships/slideLayout" Target="../slideLayouts/slideLayout5.xml"/><Relationship Id="rId4" Type="http://schemas.openxmlformats.org/officeDocument/2006/relationships/image" Target="../media/image47.jpeg"/></Relationships>
</file>

<file path=ppt/slides/_rels/slide44.xml.rels><?xml version="1.0" encoding="UTF-8" standalone="yes"?>
<Relationships xmlns="http://schemas.openxmlformats.org/package/2006/relationships"><Relationship Id="rId3" Type="http://schemas.openxmlformats.org/officeDocument/2006/relationships/image" Target="../media/image48.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5.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6.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5.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a:t>
            </a:r>
            <a:br>
              <a:rPr lang="en-US" dirty="0">
                <a:latin typeface="Dank Mono" pitchFamily="49" charset="77"/>
              </a:rPr>
            </a:br>
            <a:r>
              <a:rPr lang="en-US" dirty="0">
                <a:latin typeface="Dank Mono" pitchFamily="49" charset="77"/>
              </a:rPr>
              <a:t>TypeScript</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latin typeface="Dank Mono" pitchFamily="49" charset="77"/>
              </a:rPr>
              <a:t>DEV3LSOLUTIONS.COM</a:t>
            </a:r>
            <a:endParaRPr b="0" i="0" u="none" strike="noStrike" cap="none" dirty="0">
              <a:solidFill>
                <a:schemeClr val="lt1"/>
              </a:solidFill>
              <a:latin typeface="Dank Mono" pitchFamily="49"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Google Shape;173;p29"/>
          <p:cNvSpPr txBox="1">
            <a:spLocks noGrp="1"/>
          </p:cNvSpPr>
          <p:nvPr>
            <p:ph type="title"/>
          </p:nvPr>
        </p:nvSpPr>
        <p:spPr>
          <a:xfrm>
            <a:off x="678730" y="830895"/>
            <a:ext cx="4938773" cy="785003"/>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72" name="Google Shape;172;p29"/>
          <p:cNvSpPr txBox="1">
            <a:spLocks noGrp="1"/>
          </p:cNvSpPr>
          <p:nvPr>
            <p:ph type="body" idx="1"/>
          </p:nvPr>
        </p:nvSpPr>
        <p:spPr>
          <a:xfrm>
            <a:off x="678730" y="1795871"/>
            <a:ext cx="5071065" cy="2318769"/>
          </a:xfrm>
          <a:prstGeom prst="rect">
            <a:avLst/>
          </a:prstGeom>
        </p:spPr>
        <p:txBody>
          <a:bodyPr spcFirstLastPara="1" lIns="91425" tIns="91425" rIns="91425" bIns="91425" anchor="ctr" anchorCtr="0">
            <a:noAutofit/>
          </a:bodyPr>
          <a:lstStyle/>
          <a:p>
            <a:pPr marL="0" indent="0">
              <a:buNone/>
            </a:pPr>
            <a:r>
              <a:rPr lang="en-US" sz="1600" dirty="0">
                <a:latin typeface="Garamond" panose="02020404030301010803" pitchFamily="18" charset="0"/>
                <a:sym typeface="Avenir"/>
              </a:rPr>
              <a:t>1. </a:t>
            </a:r>
            <a:r>
              <a:rPr lang="en-US" dirty="0">
                <a:latin typeface="Garamond" panose="02020404030301010803" pitchFamily="18" charset="0"/>
              </a:rPr>
              <a:t>You are not allowed to write any production code unless it is to make a failing unit test pass</a:t>
            </a:r>
            <a:r>
              <a:rPr lang="en-US" sz="1600" dirty="0">
                <a:latin typeface="Garamond" panose="02020404030301010803" pitchFamily="18" charset="0"/>
                <a:sym typeface="Avenir"/>
              </a:rPr>
              <a:t>.</a:t>
            </a:r>
          </a:p>
          <a:p>
            <a:pPr marL="0" indent="0">
              <a:buNone/>
            </a:pPr>
            <a:r>
              <a:rPr lang="en-US" sz="1600" dirty="0">
                <a:latin typeface="Garamond" panose="02020404030301010803" pitchFamily="18" charset="0"/>
                <a:sym typeface="Avenir"/>
              </a:rPr>
              <a:t>2. </a:t>
            </a:r>
            <a:r>
              <a:rPr lang="en-US" dirty="0">
                <a:latin typeface="Garamond" panose="02020404030301010803" pitchFamily="18" charset="0"/>
              </a:rPr>
              <a:t>You are not allowed to write any more of a unit test than is sufficient to fail; and compilation failures are failures</a:t>
            </a:r>
            <a:r>
              <a:rPr lang="en-US" sz="1600" dirty="0">
                <a:latin typeface="Garamond" panose="02020404030301010803" pitchFamily="18" charset="0"/>
                <a:sym typeface="Avenir"/>
              </a:rPr>
              <a:t>.</a:t>
            </a:r>
            <a:endParaRPr lang="en-US" sz="1600" dirty="0">
              <a:latin typeface="Garamond" panose="02020404030301010803" pitchFamily="18" charset="0"/>
            </a:endParaRPr>
          </a:p>
          <a:p>
            <a:pPr marL="0" indent="0">
              <a:buNone/>
            </a:pPr>
            <a:r>
              <a:rPr lang="en-US" sz="1600" dirty="0">
                <a:latin typeface="Garamond" panose="02020404030301010803" pitchFamily="18" charset="0"/>
                <a:sym typeface="Avenir"/>
              </a:rPr>
              <a:t>3. </a:t>
            </a:r>
            <a:r>
              <a:rPr lang="en-US" dirty="0">
                <a:latin typeface="Garamond" panose="02020404030301010803" pitchFamily="18" charset="0"/>
              </a:rPr>
              <a:t>You are not allowed to write any more production code than is sufficient to pass the one failing unit test</a:t>
            </a:r>
            <a:r>
              <a:rPr lang="en-US" sz="1600" dirty="0">
                <a:latin typeface="Garamond" panose="02020404030301010803" pitchFamily="18" charset="0"/>
                <a:sym typeface="Avenir"/>
              </a:rPr>
              <a:t>.</a:t>
            </a:r>
          </a:p>
        </p:txBody>
      </p:sp>
      <p:sp>
        <p:nvSpPr>
          <p:cNvPr id="6149" name="Rectangle 256">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257">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1" name="Rectangle 25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2" name="Rectangle 259">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arning Test-Driven Development With Javascript: Laws of TDD - That TDD  Fellow | Tech Blog | Screencasts">
            <a:extLst>
              <a:ext uri="{FF2B5EF4-FFF2-40B4-BE49-F238E27FC236}">
                <a16:creationId xmlns:a16="http://schemas.microsoft.com/office/drawing/2014/main" id="{10A41D32-FF04-7149-8AC5-5113C9B60A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A1CEE21-49B8-EE4A-A679-993B010BC6F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itle 1">
            <a:extLst>
              <a:ext uri="{FF2B5EF4-FFF2-40B4-BE49-F238E27FC236}">
                <a16:creationId xmlns:a16="http://schemas.microsoft.com/office/drawing/2014/main" id="{25AE0F25-4120-3D43-8B7F-7CCDBA57D1B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0D2AAC-A0E3-FF4E-BFA2-2BD7E823D11A}"/>
              </a:ext>
            </a:extLst>
          </p:cNvPr>
          <p:cNvSpPr>
            <a:spLocks noGrp="1"/>
          </p:cNvSpPr>
          <p:nvPr>
            <p:ph type="body" idx="1"/>
          </p:nvPr>
        </p:nvSpPr>
        <p:spPr/>
        <p:txBody>
          <a:bodyPr/>
          <a:lstStyle/>
          <a:p>
            <a:endParaRPr lang="en-US" dirty="0"/>
          </a:p>
        </p:txBody>
      </p:sp>
      <p:sp useBgFill="1">
        <p:nvSpPr>
          <p:cNvPr id="12" name="Rectangle 255">
            <a:extLst>
              <a:ext uri="{FF2B5EF4-FFF2-40B4-BE49-F238E27FC236}">
                <a16:creationId xmlns:a16="http://schemas.microsoft.com/office/drawing/2014/main" id="{35E80AAE-647F-1C40-9861-7ED91FBE6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oogle Shape;173;p29">
            <a:extLst>
              <a:ext uri="{FF2B5EF4-FFF2-40B4-BE49-F238E27FC236}">
                <a16:creationId xmlns:a16="http://schemas.microsoft.com/office/drawing/2014/main" id="{7E3EC9E7-61EB-6449-8243-50F6B11F2C18}"/>
              </a:ext>
            </a:extLst>
          </p:cNvPr>
          <p:cNvSpPr txBox="1">
            <a:spLocks/>
          </p:cNvSpPr>
          <p:nvPr/>
        </p:nvSpPr>
        <p:spPr>
          <a:xfrm>
            <a:off x="678730" y="830895"/>
            <a:ext cx="4938773" cy="785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4" name="Google Shape;172;p29">
            <a:extLst>
              <a:ext uri="{FF2B5EF4-FFF2-40B4-BE49-F238E27FC236}">
                <a16:creationId xmlns:a16="http://schemas.microsoft.com/office/drawing/2014/main" id="{458D6069-D97A-DE42-9F52-309D224FDA88}"/>
              </a:ext>
            </a:extLst>
          </p:cNvPr>
          <p:cNvSpPr txBox="1">
            <a:spLocks/>
          </p:cNvSpPr>
          <p:nvPr/>
        </p:nvSpPr>
        <p:spPr>
          <a:xfrm>
            <a:off x="678729" y="1795871"/>
            <a:ext cx="5071066" cy="23187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indent="0">
              <a:buFont typeface="Avenir"/>
              <a:buNone/>
            </a:pPr>
            <a:r>
              <a:rPr lang="en-US" sz="1600" dirty="0">
                <a:latin typeface="Garamond" panose="02020404030301010803" pitchFamily="18" charset="0"/>
              </a:rPr>
              <a:t>1. Only write production code to make a failing unit test pass</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2. Only write enough of a unit test to make the test fail</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3. Only write enough implementation to make failing test pass</a:t>
            </a:r>
          </a:p>
        </p:txBody>
      </p:sp>
      <p:sp>
        <p:nvSpPr>
          <p:cNvPr id="15" name="Rectangle 256">
            <a:extLst>
              <a:ext uri="{FF2B5EF4-FFF2-40B4-BE49-F238E27FC236}">
                <a16:creationId xmlns:a16="http://schemas.microsoft.com/office/drawing/2014/main" id="{654E1FA4-03EB-1440-A166-41BD128C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57">
            <a:extLst>
              <a:ext uri="{FF2B5EF4-FFF2-40B4-BE49-F238E27FC236}">
                <a16:creationId xmlns:a16="http://schemas.microsoft.com/office/drawing/2014/main" id="{FE37139B-2408-8645-98C9-0D2D4025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258">
            <a:extLst>
              <a:ext uri="{FF2B5EF4-FFF2-40B4-BE49-F238E27FC236}">
                <a16:creationId xmlns:a16="http://schemas.microsoft.com/office/drawing/2014/main" id="{2F4C081E-B57A-EB4E-AD59-357FB97C7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259">
            <a:extLst>
              <a:ext uri="{FF2B5EF4-FFF2-40B4-BE49-F238E27FC236}">
                <a16:creationId xmlns:a16="http://schemas.microsoft.com/office/drawing/2014/main" id="{3A9A703C-8595-5548-82E7-E37C1854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Learning Test-Driven Development With Javascript: Laws of TDD - That TDD  Fellow | Tech Blog | Screencasts">
            <a:extLst>
              <a:ext uri="{FF2B5EF4-FFF2-40B4-BE49-F238E27FC236}">
                <a16:creationId xmlns:a16="http://schemas.microsoft.com/office/drawing/2014/main" id="{D5D31015-89BF-B24A-9A27-715B7A84B3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98017D7-A4A7-A44C-97A6-CED091F6AC27}"/>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6193036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yone got any of them arsenal transfer rumours. I need that shit.:  ArsenalFC">
            <a:extLst>
              <a:ext uri="{FF2B5EF4-FFF2-40B4-BE49-F238E27FC236}">
                <a16:creationId xmlns:a16="http://schemas.microsoft.com/office/drawing/2014/main" id="{AD5774DD-2E9F-E044-89A4-7100C5348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6"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24"/>
          <p:cNvSpPr txBox="1">
            <a:spLocks noGrp="1"/>
          </p:cNvSpPr>
          <p:nvPr>
            <p:ph type="title"/>
          </p:nvPr>
        </p:nvSpPr>
        <p:spPr>
          <a:xfrm>
            <a:off x="278320" y="870966"/>
            <a:ext cx="2578608" cy="843534"/>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600" dirty="0">
                <a:latin typeface="Dank Mono" pitchFamily="49" charset="77"/>
              </a:rPr>
              <a:t>Doing TDD</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Google Shape;137;p24"/>
          <p:cNvSpPr txBox="1">
            <a:spLocks noGrp="1"/>
          </p:cNvSpPr>
          <p:nvPr>
            <p:ph type="body" idx="1"/>
          </p:nvPr>
        </p:nvSpPr>
        <p:spPr>
          <a:xfrm>
            <a:off x="-1" y="2038540"/>
            <a:ext cx="4930220" cy="2405444"/>
          </a:xfrm>
          <a:prstGeom prst="rect">
            <a:avLst/>
          </a:prstGeom>
        </p:spPr>
        <p:txBody>
          <a:bodyPr spcFirstLastPara="1" lIns="91425" tIns="91425" rIns="91425" bIns="91425" anchor="t" anchorCtr="0">
            <a:normAutofit/>
          </a:bodyPr>
          <a:lstStyle/>
          <a:p>
            <a:pPr marL="114300" marR="0" lvl="0" indent="0" rtl="0">
              <a:spcBef>
                <a:spcPts val="640"/>
              </a:spcBef>
              <a:spcAft>
                <a:spcPts val="0"/>
              </a:spcAft>
              <a:buSzPts val="1800"/>
              <a:buNone/>
            </a:pPr>
            <a:r>
              <a:rPr lang="en-US" sz="1600" dirty="0">
                <a:latin typeface="Garamond" panose="02020404030301010803" pitchFamily="18" charset="0"/>
              </a:rPr>
              <a:t>A skill which you must </a:t>
            </a:r>
            <a:r>
              <a:rPr lang="en-US" sz="1600" b="1" dirty="0">
                <a:latin typeface="Garamond" panose="02020404030301010803" pitchFamily="18" charset="0"/>
              </a:rPr>
              <a:t>learn and practice</a:t>
            </a:r>
            <a:br>
              <a:rPr lang="en-US" sz="1600" dirty="0">
                <a:latin typeface="Garamond" panose="02020404030301010803" pitchFamily="18" charset="0"/>
              </a:rPr>
            </a:br>
            <a:r>
              <a:rPr lang="en-US" sz="1600" dirty="0">
                <a:latin typeface="Garamond" panose="02020404030301010803" pitchFamily="18" charset="0"/>
              </a:rPr>
              <a:t>      - Expect it to be initially awkward</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Expect some level of addiction</a:t>
            </a:r>
            <a:br>
              <a:rPr lang="en-US" sz="1600" dirty="0">
                <a:latin typeface="Garamond" panose="02020404030301010803" pitchFamily="18" charset="0"/>
              </a:rPr>
            </a:br>
            <a:r>
              <a:rPr lang="en-US" sz="1600" dirty="0">
                <a:latin typeface="Garamond" panose="02020404030301010803" pitchFamily="18" charset="0"/>
              </a:rPr>
              <a:t>      - Fast feedback &amp; Green Tests = more dopamine!</a:t>
            </a:r>
          </a:p>
        </p:txBody>
      </p:sp>
      <p:pic>
        <p:nvPicPr>
          <p:cNvPr id="11" name="Picture 10">
            <a:extLst>
              <a:ext uri="{FF2B5EF4-FFF2-40B4-BE49-F238E27FC236}">
                <a16:creationId xmlns:a16="http://schemas.microsoft.com/office/drawing/2014/main" id="{684547D5-49B8-7549-8938-65000B89C36B}"/>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Title 1">
            <a:extLst>
              <a:ext uri="{FF2B5EF4-FFF2-40B4-BE49-F238E27FC236}">
                <a16:creationId xmlns:a16="http://schemas.microsoft.com/office/drawing/2014/main" id="{05FF4914-239F-424C-8B82-7A4803B91A99}"/>
              </a:ext>
            </a:extLst>
          </p:cNvPr>
          <p:cNvSpPr>
            <a:spLocks noGrp="1"/>
          </p:cNvSpPr>
          <p:nvPr>
            <p:ph type="title"/>
          </p:nvPr>
        </p:nvSpPr>
        <p:spPr/>
        <p:txBody>
          <a:bodyPr/>
          <a:lstStyle/>
          <a:p>
            <a:endParaRPr lang="en-US"/>
          </a:p>
        </p:txBody>
      </p:sp>
      <p:pic>
        <p:nvPicPr>
          <p:cNvPr id="9" name="Picture 2" descr="ＳＰＲＩＮＧ ＣＨＩＬＬ - YouTube">
            <a:extLst>
              <a:ext uri="{FF2B5EF4-FFF2-40B4-BE49-F238E27FC236}">
                <a16:creationId xmlns:a16="http://schemas.microsoft.com/office/drawing/2014/main" id="{8E96187D-8351-854B-B76E-E879787C8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25FFAA-9B20-1C4D-AF3B-4CADF859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73;p65">
            <a:extLst>
              <a:ext uri="{FF2B5EF4-FFF2-40B4-BE49-F238E27FC236}">
                <a16:creationId xmlns:a16="http://schemas.microsoft.com/office/drawing/2014/main" id="{D6928C03-DB9F-F242-B731-C8CA835BA535}"/>
              </a:ext>
            </a:extLst>
          </p:cNvPr>
          <p:cNvSpPr txBox="1">
            <a:spLocks/>
          </p:cNvSpPr>
          <p:nvPr/>
        </p:nvSpPr>
        <p:spPr>
          <a:xfrm>
            <a:off x="392906" y="319462"/>
            <a:ext cx="8408194" cy="558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en-US" sz="3200" dirty="0">
                <a:solidFill>
                  <a:schemeClr val="tx1">
                    <a:lumMod val="85000"/>
                    <a:lumOff val="15000"/>
                  </a:schemeClr>
                </a:solidFill>
                <a:latin typeface="Dank Mono" pitchFamily="49" charset="77"/>
              </a:rPr>
              <a:t>BREAK 10:15</a:t>
            </a:r>
          </a:p>
        </p:txBody>
      </p:sp>
      <p:cxnSp>
        <p:nvCxnSpPr>
          <p:cNvPr id="12" name="Straight Connector 11">
            <a:extLst>
              <a:ext uri="{FF2B5EF4-FFF2-40B4-BE49-F238E27FC236}">
                <a16:creationId xmlns:a16="http://schemas.microsoft.com/office/drawing/2014/main" id="{3ADF3940-52D6-B949-9F59-CDDBB926F4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61120-7FCC-C642-9FD3-7A4C5487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E81F49-76D8-964E-B22F-B5CA04FE519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67B5B7F-9F73-0A4A-840B-7AB17A34B58D}"/>
              </a:ext>
            </a:extLst>
          </p:cNvPr>
          <p:cNvPicPr>
            <a:picLocks noChangeAspect="1" noChangeArrowheads="1"/>
          </p:cNvPicPr>
          <p:nvPr/>
        </p:nvPicPr>
        <p:blipFill>
          <a:blip r:embed="rId3"/>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F97C85B-44B1-944F-ACC3-FF61AD4A1854}"/>
              </a:ext>
            </a:extLst>
          </p:cNvPr>
          <p:cNvSpPr>
            <a:spLocks noGrp="1"/>
          </p:cNvSpPr>
          <p:nvPr>
            <p:ph type="title"/>
          </p:nvPr>
        </p:nvSpPr>
        <p:spPr>
          <a:xfrm>
            <a:off x="87707" y="4029435"/>
            <a:ext cx="5560645" cy="564162"/>
          </a:xfrm>
        </p:spPr>
        <p:txBody>
          <a:bodyPr vert="horz" lIns="91440" tIns="45720" rIns="91440" bIns="45720" rtlCol="0" anchor="b">
            <a:normAutofit/>
          </a:body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TypeScript Overview</a:t>
            </a:r>
          </a:p>
        </p:txBody>
      </p:sp>
      <p:sp>
        <p:nvSpPr>
          <p:cNvPr id="25" name="Rectangle 24">
            <a:extLst>
              <a:ext uri="{FF2B5EF4-FFF2-40B4-BE49-F238E27FC236}">
                <a16:creationId xmlns:a16="http://schemas.microsoft.com/office/drawing/2014/main" id="{249B2E6D-F97A-DC4C-BBE4-12C635BD10B1}"/>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00_typescript</a:t>
            </a:r>
            <a:endParaRPr lang="en-US" i="1" dirty="0">
              <a:solidFill>
                <a:schemeClr val="tx1"/>
              </a:solidFill>
            </a:endParaRPr>
          </a:p>
        </p:txBody>
      </p:sp>
      <p:pic>
        <p:nvPicPr>
          <p:cNvPr id="31" name="Picture 30">
            <a:extLst>
              <a:ext uri="{FF2B5EF4-FFF2-40B4-BE49-F238E27FC236}">
                <a16:creationId xmlns:a16="http://schemas.microsoft.com/office/drawing/2014/main" id="{DE4FB3BB-BDE7-6748-88DA-4D1304CB900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1"/>
        <p:cNvGrpSpPr/>
        <p:nvPr/>
      </p:nvGrpSpPr>
      <p:grpSpPr>
        <a:xfrm>
          <a:off x="0" y="0"/>
          <a:ext cx="0" cy="0"/>
          <a:chOff x="0" y="0"/>
          <a:chExt cx="0" cy="0"/>
        </a:xfrm>
      </p:grpSpPr>
      <p:sp>
        <p:nvSpPr>
          <p:cNvPr id="13321"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amp;quot;I fear not the man who has practiced 10,000 kicks once but i fear  the man who has practiced one kick 10,000 times.&amp;quot;: GetMotivated">
            <a:extLst>
              <a:ext uri="{FF2B5EF4-FFF2-40B4-BE49-F238E27FC236}">
                <a16:creationId xmlns:a16="http://schemas.microsoft.com/office/drawing/2014/main" id="{4DF82CE5-35E9-2944-988F-F81D318D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3" b="-3"/>
          <a:stretch/>
        </p:blipFill>
        <p:spPr bwMode="auto">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 name="Google Shape;138;p24">
            <a:extLst>
              <a:ext uri="{FF2B5EF4-FFF2-40B4-BE49-F238E27FC236}">
                <a16:creationId xmlns:a16="http://schemas.microsoft.com/office/drawing/2014/main" id="{362B5A27-B1D7-C74A-A554-8A34CDA95F8D}"/>
              </a:ext>
            </a:extLst>
          </p:cNvPr>
          <p:cNvSpPr txBox="1">
            <a:spLocks noGrp="1"/>
          </p:cNvSpPr>
          <p:nvPr>
            <p:ph type="title"/>
          </p:nvPr>
        </p:nvSpPr>
        <p:spPr>
          <a:xfrm>
            <a:off x="5271372" y="2073897"/>
            <a:ext cx="3827281" cy="893484"/>
          </a:xfrm>
          <a:prstGeom prst="rect">
            <a:avLst/>
          </a:prstGeom>
        </p:spPr>
        <p:txBody>
          <a:bodyPr spcFirstLastPara="1" lIns="91425" tIns="91425" rIns="91425" bIns="91425" anchor="b" anchorCtr="0">
            <a:noAutofit/>
          </a:bodyPr>
          <a:lstStyle/>
          <a:p>
            <a:pPr marL="0" lvl="0" indent="0" algn="ctr" rtl="0">
              <a:spcBef>
                <a:spcPts val="0"/>
              </a:spcBef>
              <a:spcAft>
                <a:spcPts val="0"/>
              </a:spcAft>
              <a:buNone/>
            </a:pPr>
            <a:r>
              <a:rPr lang="en-US" sz="5200" b="1" dirty="0">
                <a:solidFill>
                  <a:schemeClr val="tx1"/>
                </a:solidFill>
                <a:latin typeface="Dank Mono" pitchFamily="49" charset="77"/>
              </a:rPr>
              <a:t>Kata</a:t>
            </a:r>
          </a:p>
        </p:txBody>
      </p:sp>
      <p:pic>
        <p:nvPicPr>
          <p:cNvPr id="30" name="Picture 29">
            <a:extLst>
              <a:ext uri="{FF2B5EF4-FFF2-40B4-BE49-F238E27FC236}">
                <a16:creationId xmlns:a16="http://schemas.microsoft.com/office/drawing/2014/main" id="{03255908-B3CC-444E-992B-35AD78E634E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35758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zz buzz in q | Reading room | Learn | documentation for kdb+ and q - Kdb+  and q documentation">
            <a:extLst>
              <a:ext uri="{FF2B5EF4-FFF2-40B4-BE49-F238E27FC236}">
                <a16:creationId xmlns:a16="http://schemas.microsoft.com/office/drawing/2014/main" id="{0F597E27-A97D-F343-BA01-E89DCC43A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r="1582" b="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5889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4" descr="Eight Simple Estate Planning Review Items for 2019 | Wealth Management">
            <a:extLst>
              <a:ext uri="{FF2B5EF4-FFF2-40B4-BE49-F238E27FC236}">
                <a16:creationId xmlns:a16="http://schemas.microsoft.com/office/drawing/2014/main" id="{CD1BB96E-03F4-C347-9BDD-71DF1342E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7D829D-7E82-3241-B59C-B51D52295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3;p32">
            <a:extLst>
              <a:ext uri="{FF2B5EF4-FFF2-40B4-BE49-F238E27FC236}">
                <a16:creationId xmlns:a16="http://schemas.microsoft.com/office/drawing/2014/main" id="{917A52ED-A747-4E40-AF14-4E956A936D99}"/>
              </a:ext>
            </a:extLst>
          </p:cNvPr>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F578C546-995A-6E48-B8F6-DADC41956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79">
            <a:extLst>
              <a:ext uri="{FF2B5EF4-FFF2-40B4-BE49-F238E27FC236}">
                <a16:creationId xmlns:a16="http://schemas.microsoft.com/office/drawing/2014/main" id="{B0BB9056-7146-CC47-96A9-86EF5F6322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855B8-3469-B248-8991-AC637F60342E}"/>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nterruptions Negatively Affect Quality of Work">
            <a:extLst>
              <a:ext uri="{FF2B5EF4-FFF2-40B4-BE49-F238E27FC236}">
                <a16:creationId xmlns:a16="http://schemas.microsoft.com/office/drawing/2014/main" id="{DAAF31B1-AC70-F04C-A56C-E3B320FEC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61;p36">
            <a:extLst>
              <a:ext uri="{FF2B5EF4-FFF2-40B4-BE49-F238E27FC236}">
                <a16:creationId xmlns:a16="http://schemas.microsoft.com/office/drawing/2014/main" id="{1C0238A6-612C-0949-819B-2D90CDBF6BFB}"/>
              </a:ext>
            </a:extLst>
          </p:cNvPr>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tx1"/>
                </a:solidFill>
                <a:latin typeface="Dank Mono" pitchFamily="49" charset="77"/>
                <a:ea typeface="+mj-ea"/>
                <a:cs typeface="+mj-cs"/>
              </a:rPr>
              <a:t>BREAK 1:00</a:t>
            </a:r>
          </a:p>
        </p:txBody>
      </p:sp>
      <p:sp>
        <p:nvSpPr>
          <p:cNvPr id="33"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179F34-4469-8744-A003-312E069013E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83"/>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6386" name="Picture 2" descr="The 5 Basic Steps to Becoming More Efficient – Teodesk">
            <a:extLst>
              <a:ext uri="{FF2B5EF4-FFF2-40B4-BE49-F238E27FC236}">
                <a16:creationId xmlns:a16="http://schemas.microsoft.com/office/drawing/2014/main" id="{E4CEAA82-166D-3E44-BB59-97080E104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6" r="-1" b="17007"/>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Google Shape;186;p31"/>
          <p:cNvSpPr txBox="1">
            <a:spLocks noGrp="1"/>
          </p:cNvSpPr>
          <p:nvPr>
            <p:ph type="title"/>
          </p:nvPr>
        </p:nvSpPr>
        <p:spPr>
          <a:xfrm>
            <a:off x="414783" y="3756812"/>
            <a:ext cx="2383281"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dirty="0">
                <a:solidFill>
                  <a:schemeClr val="bg1"/>
                </a:solidFill>
                <a:latin typeface="Garamond" panose="02020404030301010803" pitchFamily="18" charset="0"/>
              </a:rPr>
              <a:t>TDD Steps</a:t>
            </a:r>
          </a:p>
        </p:txBody>
      </p:sp>
      <p:cxnSp>
        <p:nvCxnSpPr>
          <p:cNvPr id="258" name="Straight Connector 25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5" name="Google Shape;185;p31"/>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Autofit/>
          </a:bodyPr>
          <a:lstStyle/>
          <a:p>
            <a:pPr marL="114300" lvl="0" indent="0" rtl="0">
              <a:lnSpc>
                <a:spcPct val="90000"/>
              </a:lnSpc>
              <a:spcBef>
                <a:spcPts val="640"/>
              </a:spcBef>
              <a:spcAft>
                <a:spcPts val="0"/>
              </a:spcAft>
              <a:buSzPts val="1800"/>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indent="0">
              <a:lnSpc>
                <a:spcPct val="90000"/>
              </a:lnSpc>
              <a:spcBef>
                <a:spcPts val="0"/>
              </a:spcBef>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lvl="0" indent="0">
              <a:lnSpc>
                <a:spcPct val="90000"/>
              </a:lnSpc>
              <a:spcBef>
                <a:spcPts val="0"/>
              </a:spcBef>
              <a:buNone/>
            </a:pPr>
            <a:r>
              <a:rPr lang="en-US" sz="1400" dirty="0">
                <a:solidFill>
                  <a:schemeClr val="bg1"/>
                </a:solidFill>
                <a:latin typeface="Dank Mono" pitchFamily="49" charset="77"/>
              </a:rPr>
              <a:t>…</a:t>
            </a:r>
          </a:p>
        </p:txBody>
      </p:sp>
      <p:pic>
        <p:nvPicPr>
          <p:cNvPr id="14" name="Picture 13">
            <a:extLst>
              <a:ext uri="{FF2B5EF4-FFF2-40B4-BE49-F238E27FC236}">
                <a16:creationId xmlns:a16="http://schemas.microsoft.com/office/drawing/2014/main" id="{8D06F159-591A-B240-9FFD-AA94F732533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15 Years Software Engineering</a:t>
            </a:r>
            <a:endParaRPr lang="en-US" sz="1500" kern="1200" dirty="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dirty="0">
                <a:solidFill>
                  <a:schemeClr val="bg1"/>
                </a:solidFill>
                <a:latin typeface="Dank Mono" pitchFamily="49" charset="77"/>
                <a:ea typeface="+mj-ea"/>
                <a:cs typeface="+mj-cs"/>
              </a:rPr>
              <a:t>Justin Beall</a:t>
            </a: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1035" y="482599"/>
            <a:ext cx="4241928"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2C8872-7572-624B-874C-09F83CE5FBB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532"/>
          <a:stretch/>
        </p:blipFill>
        <p:spPr bwMode="auto">
          <a:xfrm>
            <a:off x="9427" y="-32993"/>
            <a:ext cx="3349444" cy="3116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633229-67FB-3240-B5DC-672B8074EF75}"/>
              </a:ext>
            </a:extLst>
          </p:cNvPr>
          <p:cNvPicPr>
            <a:picLocks noChangeAspect="1"/>
          </p:cNvPicPr>
          <p:nvPr/>
        </p:nvPicPr>
        <p:blipFill>
          <a:blip r:embed="rId4"/>
          <a:stretch>
            <a:fillRect/>
          </a:stretch>
        </p:blipFill>
        <p:spPr>
          <a:xfrm>
            <a:off x="3708400" y="801475"/>
            <a:ext cx="4216400" cy="1447800"/>
          </a:xfrm>
          <a:prstGeom prst="rect">
            <a:avLst/>
          </a:prstGeom>
        </p:spPr>
      </p:pic>
      <p:pic>
        <p:nvPicPr>
          <p:cNvPr id="4" name="Picture 3">
            <a:extLst>
              <a:ext uri="{FF2B5EF4-FFF2-40B4-BE49-F238E27FC236}">
                <a16:creationId xmlns:a16="http://schemas.microsoft.com/office/drawing/2014/main" id="{08A720B2-CBDB-D146-808C-9F19345F6991}"/>
              </a:ext>
            </a:extLst>
          </p:cNvPr>
          <p:cNvPicPr>
            <a:picLocks noChangeAspect="1"/>
          </p:cNvPicPr>
          <p:nvPr/>
        </p:nvPicPr>
        <p:blipFill>
          <a:blip r:embed="rId5"/>
          <a:stretch>
            <a:fillRect/>
          </a:stretch>
        </p:blipFill>
        <p:spPr>
          <a:xfrm>
            <a:off x="1168407" y="3154772"/>
            <a:ext cx="6705600" cy="1917700"/>
          </a:xfrm>
          <a:prstGeom prst="rect">
            <a:avLst/>
          </a:prstGeom>
        </p:spPr>
      </p:pic>
      <p:pic>
        <p:nvPicPr>
          <p:cNvPr id="15" name="Picture 14">
            <a:extLst>
              <a:ext uri="{FF2B5EF4-FFF2-40B4-BE49-F238E27FC236}">
                <a16:creationId xmlns:a16="http://schemas.microsoft.com/office/drawing/2014/main" id="{50418F8A-D084-C845-AD9A-423D027B69C7}"/>
              </a:ext>
            </a:extLst>
          </p:cNvPr>
          <p:cNvPicPr>
            <a:picLocks noChangeAspect="1"/>
          </p:cNvPicPr>
          <p:nvPr/>
        </p:nvPicPr>
        <p:blipFill>
          <a:blip r:embed="rId6"/>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04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fontAlgn="base"/>
            <a:r>
              <a:rPr lang="en-US" dirty="0">
                <a:latin typeface="Garamond" panose="02020404030301010803" pitchFamily="18" charset="0"/>
              </a:rPr>
              <a:t>TDD Guided by ZOMBIES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Google Shape;123;p22"/>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Z</a:t>
            </a:r>
            <a:r>
              <a:rPr lang="en-US" dirty="0">
                <a:latin typeface="Dank Mono" pitchFamily="49" charset="77"/>
              </a:rPr>
              <a:t> – Zero</a:t>
            </a:r>
            <a:br>
              <a:rPr lang="en-US" dirty="0">
                <a:latin typeface="Dank Mono" pitchFamily="49" charset="77"/>
              </a:rPr>
            </a:br>
            <a:r>
              <a:rPr lang="en-US" b="1" dirty="0">
                <a:latin typeface="Dank Mono" pitchFamily="49" charset="77"/>
              </a:rPr>
              <a:t>O</a:t>
            </a:r>
            <a:r>
              <a:rPr lang="en-US" dirty="0">
                <a:latin typeface="Dank Mono" pitchFamily="49" charset="77"/>
              </a:rPr>
              <a:t> – One</a:t>
            </a:r>
            <a:br>
              <a:rPr lang="en-US" dirty="0">
                <a:latin typeface="Dank Mono" pitchFamily="49" charset="77"/>
              </a:rPr>
            </a:br>
            <a:r>
              <a:rPr lang="en-US" b="1" dirty="0">
                <a:latin typeface="Dank Mono" pitchFamily="49" charset="77"/>
              </a:rPr>
              <a:t>M</a:t>
            </a:r>
            <a:r>
              <a:rPr lang="en-US" dirty="0">
                <a:latin typeface="Dank Mono" pitchFamily="49" charset="77"/>
              </a:rPr>
              <a:t> – Many (or More complex)</a:t>
            </a:r>
            <a:br>
              <a:rPr lang="en-US" dirty="0">
                <a:latin typeface="Dank Mono" pitchFamily="49" charset="77"/>
              </a:rPr>
            </a:br>
            <a:r>
              <a:rPr lang="en-US" b="1" dirty="0">
                <a:latin typeface="Dank Mono" pitchFamily="49" charset="77"/>
              </a:rPr>
              <a:t>B</a:t>
            </a:r>
            <a:r>
              <a:rPr lang="en-US" dirty="0">
                <a:latin typeface="Dank Mono" pitchFamily="49" charset="77"/>
              </a:rPr>
              <a:t> – Boundary Behaviors</a:t>
            </a:r>
            <a:br>
              <a:rPr lang="en-US" dirty="0">
                <a:latin typeface="Dank Mono" pitchFamily="49" charset="77"/>
              </a:rPr>
            </a:br>
            <a:r>
              <a:rPr lang="en-US" b="1" dirty="0">
                <a:latin typeface="Dank Mono" pitchFamily="49" charset="77"/>
              </a:rPr>
              <a:t>I</a:t>
            </a:r>
            <a:r>
              <a:rPr lang="en-US" dirty="0">
                <a:latin typeface="Dank Mono" pitchFamily="49" charset="77"/>
              </a:rPr>
              <a:t> – Interface definition</a:t>
            </a:r>
            <a:br>
              <a:rPr lang="en-US" dirty="0">
                <a:latin typeface="Dank Mono" pitchFamily="49" charset="77"/>
              </a:rPr>
            </a:br>
            <a:r>
              <a:rPr lang="en-US" b="1" dirty="0">
                <a:latin typeface="Dank Mono" pitchFamily="49" charset="77"/>
              </a:rPr>
              <a:t>E</a:t>
            </a:r>
            <a:r>
              <a:rPr lang="en-US" dirty="0">
                <a:latin typeface="Dank Mono" pitchFamily="49" charset="77"/>
              </a:rPr>
              <a:t> – Exercise Exceptional behavior</a:t>
            </a:r>
            <a:br>
              <a:rPr lang="en-US" dirty="0">
                <a:latin typeface="Dank Mono" pitchFamily="49" charset="77"/>
              </a:rPr>
            </a:br>
            <a:r>
              <a:rPr lang="en-US" b="1" dirty="0">
                <a:latin typeface="Dank Mono" pitchFamily="49" charset="77"/>
              </a:rPr>
              <a:t>S</a:t>
            </a:r>
            <a:r>
              <a:rPr lang="en-US" dirty="0">
                <a:latin typeface="Dank Mono" pitchFamily="49" charset="77"/>
              </a:rPr>
              <a:t> – Simple Scenarios, Simple Solutions</a:t>
            </a:r>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9" name="Google Shape;123;p22">
            <a:extLst>
              <a:ext uri="{FF2B5EF4-FFF2-40B4-BE49-F238E27FC236}">
                <a16:creationId xmlns:a16="http://schemas.microsoft.com/office/drawing/2014/main" id="{8C6B5C15-1BBF-B24D-A702-0FCC183A87D5}"/>
              </a:ext>
            </a:extLst>
          </p:cNvPr>
          <p:cNvSpPr txBox="1">
            <a:spLocks/>
          </p:cNvSpPr>
          <p:nvPr/>
        </p:nvSpPr>
        <p:spPr>
          <a:xfrm>
            <a:off x="0" y="4869657"/>
            <a:ext cx="3649696" cy="354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lvl="0" indent="0">
              <a:spcBef>
                <a:spcPts val="0"/>
              </a:spcBef>
              <a:buNone/>
            </a:pPr>
            <a:r>
              <a:rPr lang="en-US" sz="1000" dirty="0">
                <a:latin typeface="Dank Mono" pitchFamily="49" charset="77"/>
                <a:ea typeface="Helvetica Neue"/>
                <a:cs typeface="Helvetica Neue"/>
                <a:sym typeface="Helvetica Neue"/>
              </a:rPr>
              <a:t>https://</a:t>
            </a:r>
            <a:r>
              <a:rPr lang="en-US" sz="1000" dirty="0" err="1">
                <a:latin typeface="Dank Mono" pitchFamily="49" charset="77"/>
                <a:ea typeface="Helvetica Neue"/>
                <a:cs typeface="Helvetica Neue"/>
                <a:sym typeface="Helvetica Neue"/>
              </a:rPr>
              <a:t>blog.wingman-sw.com</a:t>
            </a:r>
            <a:r>
              <a:rPr lang="en-US" sz="1000" dirty="0">
                <a:latin typeface="Dank Mono" pitchFamily="49" charset="77"/>
                <a:ea typeface="Helvetica Neue"/>
                <a:cs typeface="Helvetica Neue"/>
                <a:sym typeface="Helvetica Neue"/>
              </a:rPr>
              <a:t>/</a:t>
            </a:r>
            <a:r>
              <a:rPr lang="en-US" sz="1000" dirty="0" err="1">
                <a:latin typeface="Dank Mono" pitchFamily="49" charset="77"/>
                <a:ea typeface="Helvetica Neue"/>
                <a:cs typeface="Helvetica Neue"/>
                <a:sym typeface="Helvetica Neue"/>
              </a:rPr>
              <a:t>tdd</a:t>
            </a:r>
            <a:r>
              <a:rPr lang="en-US" sz="1000" dirty="0">
                <a:latin typeface="Dank Mono" pitchFamily="49" charset="77"/>
                <a:ea typeface="Helvetica Neue"/>
                <a:cs typeface="Helvetica Neue"/>
                <a:sym typeface="Helvetica Neue"/>
              </a:rPr>
              <a:t>-guided-by-zombies</a:t>
            </a:r>
          </a:p>
        </p:txBody>
      </p:sp>
      <p:pic>
        <p:nvPicPr>
          <p:cNvPr id="11" name="Picture 10">
            <a:extLst>
              <a:ext uri="{FF2B5EF4-FFF2-40B4-BE49-F238E27FC236}">
                <a16:creationId xmlns:a16="http://schemas.microsoft.com/office/drawing/2014/main" id="{9237882D-7C3B-8D4F-B68E-83C6FE48D4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592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21" name="Picture 6">
            <a:extLst>
              <a:ext uri="{FF2B5EF4-FFF2-40B4-BE49-F238E27FC236}">
                <a16:creationId xmlns:a16="http://schemas.microsoft.com/office/drawing/2014/main" id="{E00833C7-D863-254D-9666-211788F05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50" y="0"/>
            <a:ext cx="7281099" cy="485406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EAFDAF3-486A-AE45-B6BC-3F58DFB9911D}"/>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02_fizz_buzz_zombies</a:t>
            </a:r>
          </a:p>
        </p:txBody>
      </p:sp>
      <p:pic>
        <p:nvPicPr>
          <p:cNvPr id="25" name="Picture 24">
            <a:extLst>
              <a:ext uri="{FF2B5EF4-FFF2-40B4-BE49-F238E27FC236}">
                <a16:creationId xmlns:a16="http://schemas.microsoft.com/office/drawing/2014/main" id="{E37786FA-AAA8-F240-A942-0D18FF812A9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436032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descr="Look back to look forward - VaisnavaLife.com">
            <a:extLst>
              <a:ext uri="{FF2B5EF4-FFF2-40B4-BE49-F238E27FC236}">
                <a16:creationId xmlns:a16="http://schemas.microsoft.com/office/drawing/2014/main" id="{77D707C8-A72B-C64B-B98C-813598DD7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Rectangle 10">
            <a:extLst>
              <a:ext uri="{FF2B5EF4-FFF2-40B4-BE49-F238E27FC236}">
                <a16:creationId xmlns:a16="http://schemas.microsoft.com/office/drawing/2014/main" id="{FC60492B-35BC-0743-98FC-78B5FD676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This 1 Practice Will Dramatically Increase Your Emotional Intelligence |  Inc.com">
            <a:extLst>
              <a:ext uri="{FF2B5EF4-FFF2-40B4-BE49-F238E27FC236}">
                <a16:creationId xmlns:a16="http://schemas.microsoft.com/office/drawing/2014/main" id="{D1516950-CF38-2F42-AF4C-49FEA1E23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C43FF49-83A2-C34E-A575-9F304D4DAF0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261;p36">
            <a:extLst>
              <a:ext uri="{FF2B5EF4-FFF2-40B4-BE49-F238E27FC236}">
                <a16:creationId xmlns:a16="http://schemas.microsoft.com/office/drawing/2014/main" id="{9A3B90DB-7234-EC4D-884D-0FB2CD9F0F4A}"/>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solidFill>
                  <a:schemeClr val="bg1"/>
                </a:solidFill>
                <a:latin typeface="Dank Mono" pitchFamily="49" charset="77"/>
                <a:ea typeface="+mj-ea"/>
                <a:cs typeface="+mj-cs"/>
              </a:rPr>
              <a:t>BREAK 2:20</a:t>
            </a:r>
          </a:p>
        </p:txBody>
      </p:sp>
    </p:spTree>
    <p:extLst>
      <p:ext uri="{BB962C8B-B14F-4D97-AF65-F5344CB8AC3E}">
        <p14:creationId xmlns:p14="http://schemas.microsoft.com/office/powerpoint/2010/main" val="41305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814637"/>
            <a:ext cx="5614060" cy="1839515"/>
          </a:xfrm>
          <a:prstGeom prst="rect">
            <a:avLst/>
          </a:prstGeom>
        </p:spPr>
        <p:txBody>
          <a:bodyPr spcFirstLastPara="1" lIns="91425" tIns="91425" rIns="91425" bIns="91425" anchor="ctr" anchorCtr="0">
            <a:normAutofit/>
          </a:bodyPr>
          <a:lstStyle/>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Creates testable code by definition</a:t>
            </a:r>
            <a:br>
              <a:rPr lang="en-US" sz="1600" dirty="0">
                <a:latin typeface="Garamond" panose="02020404030301010803" pitchFamily="18" charset="0"/>
              </a:rPr>
            </a:br>
            <a:r>
              <a:rPr lang="en-US" sz="1600" dirty="0">
                <a:latin typeface="Garamond" panose="02020404030301010803" pitchFamily="18" charset="0"/>
              </a:rPr>
              <a:t>  - Obvious but significant!</a:t>
            </a:r>
            <a:br>
              <a:rPr lang="en-US" sz="1600" dirty="0">
                <a:latin typeface="Garamond" panose="02020404030301010803" pitchFamily="18" charset="0"/>
              </a:rPr>
            </a:br>
            <a:r>
              <a:rPr lang="en-US" sz="1600" dirty="0">
                <a:latin typeface="Garamond" panose="02020404030301010803" pitchFamily="18" charset="0"/>
              </a:rPr>
              <a:t>  - Writing tests after code built usually much harder</a:t>
            </a:r>
          </a:p>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Contributes to minimizing defects</a:t>
            </a:r>
          </a:p>
        </p:txBody>
      </p:sp>
      <p:pic>
        <p:nvPicPr>
          <p:cNvPr id="8" name="Picture 7">
            <a:extLst>
              <a:ext uri="{FF2B5EF4-FFF2-40B4-BE49-F238E27FC236}">
                <a16:creationId xmlns:a16="http://schemas.microsoft.com/office/drawing/2014/main" id="{6EAFA31D-9972-3D41-914A-85D501FAF64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207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571751"/>
            <a:ext cx="5614060" cy="2571750"/>
          </a:xfrm>
          <a:prstGeom prst="rect">
            <a:avLst/>
          </a:prstGeom>
        </p:spPr>
        <p:txBody>
          <a:bodyPr spcFirstLastPara="1" lIns="91425" tIns="91425" rIns="91425" bIns="91425" anchor="ctr" anchorCtr="0">
            <a:noAutofit/>
          </a:bodyPr>
          <a:lstStyle/>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TDD promotes better design</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Teaches you how to design isolated pieces</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Creates comprehensive developer-level documentation</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Development pacing</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Constant positive feedback</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Tests are living specifications</a:t>
            </a:r>
          </a:p>
        </p:txBody>
      </p:sp>
      <p:pic>
        <p:nvPicPr>
          <p:cNvPr id="6" name="Picture 5">
            <a:extLst>
              <a:ext uri="{FF2B5EF4-FFF2-40B4-BE49-F238E27FC236}">
                <a16:creationId xmlns:a16="http://schemas.microsoft.com/office/drawing/2014/main" id="{D1193510-8151-5F4D-A282-E9EA912BE889}"/>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4439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SOLID: Principles of Object-Oriented Design</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S</a:t>
            </a:r>
            <a:r>
              <a:rPr lang="en-US" dirty="0">
                <a:latin typeface="Dank Mono" pitchFamily="49" charset="77"/>
              </a:rPr>
              <a:t> - </a:t>
            </a:r>
            <a:r>
              <a:rPr lang="en-US" sz="1600" dirty="0">
                <a:latin typeface="Dank Mono" pitchFamily="49" charset="77"/>
              </a:rPr>
              <a:t>Single-responsibility Principle</a:t>
            </a:r>
            <a:br>
              <a:rPr lang="en-US" sz="1600" dirty="0">
                <a:latin typeface="Dank Mono" pitchFamily="49" charset="77"/>
              </a:rPr>
            </a:br>
            <a:r>
              <a:rPr lang="en-US" b="1" dirty="0">
                <a:latin typeface="Dank Mono" pitchFamily="49" charset="77"/>
              </a:rPr>
              <a:t>O</a:t>
            </a:r>
            <a:r>
              <a:rPr lang="en-US" dirty="0">
                <a:latin typeface="Dank Mono" pitchFamily="49" charset="77"/>
              </a:rPr>
              <a:t> - </a:t>
            </a:r>
            <a:r>
              <a:rPr lang="en-US" sz="1600" dirty="0">
                <a:latin typeface="Dank Mono" pitchFamily="49" charset="77"/>
              </a:rPr>
              <a:t>Open-closed Principle</a:t>
            </a:r>
            <a:br>
              <a:rPr lang="en-US" dirty="0">
                <a:latin typeface="Dank Mono" pitchFamily="49" charset="77"/>
              </a:rPr>
            </a:br>
            <a:r>
              <a:rPr lang="en-US" b="1" dirty="0">
                <a:latin typeface="Dank Mono" pitchFamily="49" charset="77"/>
              </a:rPr>
              <a:t>L</a:t>
            </a:r>
            <a:r>
              <a:rPr lang="en-US" dirty="0">
                <a:latin typeface="Dank Mono" pitchFamily="49" charset="77"/>
              </a:rPr>
              <a:t> - </a:t>
            </a:r>
            <a:r>
              <a:rPr lang="en-US" sz="1600" dirty="0" err="1">
                <a:latin typeface="Dank Mono" pitchFamily="49" charset="77"/>
              </a:rPr>
              <a:t>Liskov</a:t>
            </a:r>
            <a:r>
              <a:rPr lang="en-US" sz="1600" dirty="0">
                <a:latin typeface="Dank Mono" pitchFamily="49" charset="77"/>
              </a:rPr>
              <a:t> Substitution Principle</a:t>
            </a:r>
            <a:br>
              <a:rPr lang="en-US" dirty="0">
                <a:latin typeface="Dank Mono" pitchFamily="49" charset="77"/>
              </a:rPr>
            </a:br>
            <a:r>
              <a:rPr lang="en-US" b="1" dirty="0">
                <a:latin typeface="Dank Mono" pitchFamily="49" charset="77"/>
              </a:rPr>
              <a:t>I</a:t>
            </a:r>
            <a:r>
              <a:rPr lang="en-US" dirty="0">
                <a:latin typeface="Dank Mono" pitchFamily="49" charset="77"/>
              </a:rPr>
              <a:t> - </a:t>
            </a:r>
            <a:r>
              <a:rPr lang="en-US" sz="1600" dirty="0">
                <a:latin typeface="Dank Mono" pitchFamily="49" charset="77"/>
              </a:rPr>
              <a:t>Interface Segregation Principle</a:t>
            </a:r>
            <a:br>
              <a:rPr lang="en-US" dirty="0">
                <a:latin typeface="Dank Mono" pitchFamily="49" charset="77"/>
              </a:rPr>
            </a:br>
            <a:r>
              <a:rPr lang="en-US" b="1" dirty="0">
                <a:latin typeface="Dank Mono" pitchFamily="49" charset="77"/>
              </a:rPr>
              <a:t>D</a:t>
            </a:r>
            <a:r>
              <a:rPr lang="en-US" dirty="0">
                <a:latin typeface="Dank Mono" pitchFamily="49" charset="77"/>
              </a:rPr>
              <a:t> - </a:t>
            </a:r>
            <a:r>
              <a:rPr lang="en-US" sz="1600" dirty="0">
                <a:latin typeface="Dank Mono" pitchFamily="49" charset="77"/>
              </a:rPr>
              <a:t>Dependency Inversion Principle</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7286" r="72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438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5" name="Rectangle 24">
            <a:extLst>
              <a:ext uri="{FF2B5EF4-FFF2-40B4-BE49-F238E27FC236}">
                <a16:creationId xmlns:a16="http://schemas.microsoft.com/office/drawing/2014/main" id="{86C4848A-5F64-9846-A4CE-BB08530FA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8">
            <a:extLst>
              <a:ext uri="{FF2B5EF4-FFF2-40B4-BE49-F238E27FC236}">
                <a16:creationId xmlns:a16="http://schemas.microsoft.com/office/drawing/2014/main" id="{F1FF25E4-C312-5A45-BE5B-AA03B5422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99894F4-10AF-F441-BB6E-378356D4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585A6E-ECF6-7846-AEDE-75AAA2174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4">
            <a:extLst>
              <a:ext uri="{FF2B5EF4-FFF2-40B4-BE49-F238E27FC236}">
                <a16:creationId xmlns:a16="http://schemas.microsoft.com/office/drawing/2014/main" id="{0672FC19-A129-E440-AEB3-D8682D22E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26">
            <a:extLst>
              <a:ext uri="{FF2B5EF4-FFF2-40B4-BE49-F238E27FC236}">
                <a16:creationId xmlns:a16="http://schemas.microsoft.com/office/drawing/2014/main" id="{DDED4491-8E26-B04B-A984-E1CCD4151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B63DB5CB-616A-424E-8F19-8BF746E93173}"/>
              </a:ext>
            </a:extLst>
          </p:cNvPr>
          <p:cNvPicPr>
            <a:picLocks noChangeAspect="1" noChangeArrowheads="1"/>
          </p:cNvPicPr>
          <p:nvPr/>
        </p:nvPicPr>
        <p:blipFill>
          <a:blip r:embed="rId3"/>
          <a:srcRect/>
          <a:stretch/>
        </p:blipFill>
        <p:spPr bwMode="auto">
          <a:xfrm>
            <a:off x="1286706" y="107780"/>
            <a:ext cx="6570588" cy="49279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Isosceles Triangle 28">
            <a:extLst>
              <a:ext uri="{FF2B5EF4-FFF2-40B4-BE49-F238E27FC236}">
                <a16:creationId xmlns:a16="http://schemas.microsoft.com/office/drawing/2014/main" id="{C1A5BD49-F1C9-144D-9CC0-BB474C4FF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BBE49B7-F2C9-A249-9084-C0D322E545D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7961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INTRODUCTIONS</a:t>
            </a:r>
            <a:endParaRPr dirty="0"/>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dirty="0">
                <a:solidFill>
                  <a:schemeClr val="bg1"/>
                </a:solidFill>
                <a:latin typeface="Dank Mono" pitchFamily="49" charset="77"/>
                <a:ea typeface="+mj-ea"/>
                <a:cs typeface="+mj-cs"/>
              </a:rPr>
              <a:t>INTRODUCTIONS</a:t>
            </a: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Single-responsibility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class should have one and only one reason to change, meaning that a class should have only one job.</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5254" r="1525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00243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OLID Design Principles – Masters Development">
            <a:extLst>
              <a:ext uri="{FF2B5EF4-FFF2-40B4-BE49-F238E27FC236}">
                <a16:creationId xmlns:a16="http://schemas.microsoft.com/office/drawing/2014/main" id="{904A766A-3B03-1C45-8B9A-84BC4A51F6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95061" y="30198"/>
            <a:ext cx="6353878" cy="50831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32523FD-AB33-884B-B044-FE023E51B8A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0757912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Open-Closed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or entities should be open for extension but closed for modification</a:t>
            </a:r>
            <a:endParaRPr lang="en-US" sz="1600" dirty="0">
              <a:latin typeface="Dank Mono" pitchFamily="49" charset="77"/>
            </a:endParaRPr>
          </a:p>
        </p:txBody>
      </p:sp>
      <p:sp>
        <p:nvSpPr>
          <p:cNvPr id="21" name="Google Shape;122;p22">
            <a:extLst>
              <a:ext uri="{FF2B5EF4-FFF2-40B4-BE49-F238E27FC236}">
                <a16:creationId xmlns:a16="http://schemas.microsoft.com/office/drawing/2014/main" id="{21DDFE4B-90A3-C14A-A508-3FD2F4E3E6E9}"/>
              </a:ext>
            </a:extLst>
          </p:cNvPr>
          <p:cNvSpPr txBox="1">
            <a:spLocks/>
          </p:cNvSpPr>
          <p:nvPr/>
        </p:nvSpPr>
        <p:spPr>
          <a:xfrm>
            <a:off x="5206365" y="4767262"/>
            <a:ext cx="874395" cy="273844"/>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9pPr>
          </a:lstStyle>
          <a:p>
            <a:pPr>
              <a:lnSpc>
                <a:spcPct val="90000"/>
              </a:lnSpc>
              <a:spcAft>
                <a:spcPts val="600"/>
              </a:spcAft>
              <a:buSzPts val="1100"/>
            </a:pPr>
            <a:fld id="{00000000-1234-1234-1234-123412341234}" type="slidenum">
              <a:rPr lang="en-US" sz="300" smtClean="0"/>
              <a:pPr>
                <a:lnSpc>
                  <a:spcPct val="90000"/>
                </a:lnSpc>
                <a:spcAft>
                  <a:spcPts val="600"/>
                </a:spcAft>
                <a:buSzPts val="1100"/>
              </a:pPr>
              <a:t>32</a:t>
            </a:fld>
            <a:endParaRPr lang="en-US" sz="300"/>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6274" r="627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0850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230145" y="172014"/>
            <a:ext cx="6683710" cy="47994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E4954C8-6B14-214F-875E-475E6C5223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3986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err="1">
                <a:latin typeface="Garamond" panose="02020404030301010803" pitchFamily="18" charset="0"/>
              </a:rPr>
              <a:t>Liskov</a:t>
            </a:r>
            <a:r>
              <a:rPr lang="en-US" dirty="0">
                <a:latin typeface="Garamond" panose="02020404030301010803" pitchFamily="18" charset="0"/>
              </a:rPr>
              <a:t> Substitution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of a superclass shall be replaceable with objects of its subclasses without breaking the application</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t="9476" b="947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2346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15811" y="124814"/>
            <a:ext cx="6512377" cy="48938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0E72E6-6077-7743-8D16-10E6E890819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2579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Interface Segregation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client should never be forced to implement an interface that it doesn’t use, or clients shouldn’t be forced to depend on methods they do not use.</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4886" r="48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5257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096252" y="156936"/>
            <a:ext cx="6951496"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93ED29-00C1-7E4E-9CC2-EFF72C01002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4935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Dependency Inversion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Entities must depend on abstractions, not on concretions. It states that the high-level module must not depend on the low-level module, but they should depend on abstractions</a:t>
            </a:r>
            <a:endParaRPr lang="en-US" sz="1600"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045" r="19045"/>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70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52249" y="156936"/>
            <a:ext cx="6439502"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7BA51B-8679-5F4E-86AF-633EABCD40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050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DRY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D</a:t>
            </a:r>
            <a:r>
              <a:rPr lang="en-US" dirty="0">
                <a:latin typeface="Dank Mono" pitchFamily="49" charset="77"/>
              </a:rPr>
              <a:t> - </a:t>
            </a:r>
            <a:r>
              <a:rPr lang="en-US" sz="1600" dirty="0">
                <a:latin typeface="Dank Mono" pitchFamily="49" charset="77"/>
              </a:rPr>
              <a:t>Don’t</a:t>
            </a:r>
            <a:br>
              <a:rPr lang="en-US" sz="1600" dirty="0">
                <a:latin typeface="Dank Mono" pitchFamily="49" charset="77"/>
              </a:rPr>
            </a:br>
            <a:r>
              <a:rPr lang="en-US" b="1" dirty="0">
                <a:latin typeface="Dank Mono" pitchFamily="49" charset="77"/>
              </a:rPr>
              <a:t>R</a:t>
            </a:r>
            <a:r>
              <a:rPr lang="en-US" dirty="0">
                <a:latin typeface="Dank Mono" pitchFamily="49" charset="77"/>
              </a:rPr>
              <a:t> - </a:t>
            </a:r>
            <a:r>
              <a:rPr lang="en-US" sz="1600" dirty="0">
                <a:latin typeface="Dank Mono" pitchFamily="49" charset="77"/>
              </a:rPr>
              <a:t>Repeat</a:t>
            </a:r>
            <a:br>
              <a:rPr lang="en-US" dirty="0">
                <a:latin typeface="Dank Mono" pitchFamily="49" charset="77"/>
              </a:rPr>
            </a:br>
            <a:r>
              <a:rPr lang="en-US" b="1" dirty="0">
                <a:latin typeface="Dank Mono" pitchFamily="49" charset="77"/>
              </a:rPr>
              <a:t>Y</a:t>
            </a:r>
            <a:r>
              <a:rPr lang="en-US" dirty="0">
                <a:latin typeface="Dank Mono" pitchFamily="49" charset="77"/>
              </a:rPr>
              <a:t> - </a:t>
            </a:r>
            <a:r>
              <a:rPr lang="en-US" sz="1600" dirty="0">
                <a:latin typeface="Dank Mono" pitchFamily="49" charset="77"/>
              </a:rPr>
              <a:t>Yourself</a:t>
            </a:r>
            <a:br>
              <a:rPr lang="en-US" sz="1600" dirty="0">
                <a:latin typeface="Dank Mono" pitchFamily="49" charset="77"/>
              </a:rPr>
            </a:br>
            <a:endParaRPr lang="en-US" sz="1600" dirty="0">
              <a:latin typeface="Dank Mono" pitchFamily="49" charset="77"/>
            </a:endParaRPr>
          </a:p>
          <a:p>
            <a:pPr marL="114300" indent="0" fontAlgn="base">
              <a:buNone/>
            </a:pPr>
            <a:r>
              <a:rPr lang="en-US" sz="1600" dirty="0">
                <a:latin typeface="Dank Mono" pitchFamily="49" charset="77"/>
              </a:rPr>
              <a:t>Every piece of knowledge must have a single, unambiguous, authoritative representation within a system.</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438" r="19438"/>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697809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YAGNI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Y</a:t>
            </a:r>
            <a:r>
              <a:rPr lang="en-US" dirty="0">
                <a:latin typeface="Dank Mono" pitchFamily="49" charset="77"/>
              </a:rPr>
              <a:t> - </a:t>
            </a:r>
            <a:r>
              <a:rPr lang="en-US" sz="1600" dirty="0">
                <a:latin typeface="Dank Mono" pitchFamily="49" charset="77"/>
              </a:rPr>
              <a:t>You</a:t>
            </a:r>
            <a:br>
              <a:rPr lang="en-US" sz="1600" dirty="0">
                <a:latin typeface="Dank Mono" pitchFamily="49" charset="77"/>
              </a:rPr>
            </a:br>
            <a:r>
              <a:rPr lang="en-US" b="1" dirty="0">
                <a:latin typeface="Dank Mono" pitchFamily="49" charset="77"/>
              </a:rPr>
              <a:t>A</a:t>
            </a:r>
            <a:r>
              <a:rPr lang="en-US" dirty="0">
                <a:latin typeface="Dank Mono" pitchFamily="49" charset="77"/>
              </a:rPr>
              <a:t> - </a:t>
            </a:r>
            <a:r>
              <a:rPr lang="en-US" sz="1600" dirty="0" err="1">
                <a:latin typeface="Dank Mono" pitchFamily="49" charset="77"/>
              </a:rPr>
              <a:t>Ain’t</a:t>
            </a:r>
            <a:br>
              <a:rPr lang="en-US" dirty="0">
                <a:latin typeface="Dank Mono" pitchFamily="49" charset="77"/>
              </a:rPr>
            </a:br>
            <a:r>
              <a:rPr lang="en-US" b="1" dirty="0">
                <a:latin typeface="Dank Mono" pitchFamily="49" charset="77"/>
              </a:rPr>
              <a:t>G</a:t>
            </a:r>
            <a:r>
              <a:rPr lang="en-US" dirty="0">
                <a:latin typeface="Dank Mono" pitchFamily="49" charset="77"/>
              </a:rPr>
              <a:t> - </a:t>
            </a:r>
            <a:r>
              <a:rPr lang="en-US" sz="1600" dirty="0" err="1">
                <a:latin typeface="Dank Mono" pitchFamily="49" charset="77"/>
              </a:rPr>
              <a:t>Gonna</a:t>
            </a:r>
            <a:br>
              <a:rPr lang="en-US" sz="1600" dirty="0">
                <a:latin typeface="Dank Mono" pitchFamily="49" charset="77"/>
              </a:rPr>
            </a:br>
            <a:r>
              <a:rPr lang="en-US" b="1" dirty="0">
                <a:latin typeface="Dank Mono" pitchFamily="49" charset="77"/>
              </a:rPr>
              <a:t>N</a:t>
            </a:r>
            <a:r>
              <a:rPr lang="en-US" sz="1600" dirty="0">
                <a:latin typeface="Dank Mono" pitchFamily="49" charset="77"/>
              </a:rPr>
              <a:t> - Need</a:t>
            </a:r>
            <a:br>
              <a:rPr lang="en-US" sz="1600" dirty="0">
                <a:latin typeface="Dank Mono" pitchFamily="49" charset="77"/>
              </a:rPr>
            </a:br>
            <a:r>
              <a:rPr lang="en-US" b="1" dirty="0">
                <a:latin typeface="Dank Mono" pitchFamily="49" charset="77"/>
              </a:rPr>
              <a:t>I</a:t>
            </a:r>
            <a:r>
              <a:rPr lang="en-US" sz="1600" dirty="0">
                <a:latin typeface="Dank Mono" pitchFamily="49" charset="77"/>
              </a:rPr>
              <a:t> - It</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0307" r="1030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45376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1" name="Picture 2" descr="The way things work in Llewellyn&amp;#39;s world: Infographics">
            <a:extLst>
              <a:ext uri="{FF2B5EF4-FFF2-40B4-BE49-F238E27FC236}">
                <a16:creationId xmlns:a16="http://schemas.microsoft.com/office/drawing/2014/main" id="{D419AAD0-D15E-DA4C-916D-4C81FF7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9306"/>
            <a:ext cx="9144000" cy="3544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4AABA5-8C4E-0A44-AD61-E383B4ED5B6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0588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Rectangle 5">
            <a:extLst>
              <a:ext uri="{FF2B5EF4-FFF2-40B4-BE49-F238E27FC236}">
                <a16:creationId xmlns:a16="http://schemas.microsoft.com/office/drawing/2014/main" id="{A7D402D9-9BBE-6844-B82A-F59A1B5E5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95;p41">
            <a:extLst>
              <a:ext uri="{FF2B5EF4-FFF2-40B4-BE49-F238E27FC236}">
                <a16:creationId xmlns:a16="http://schemas.microsoft.com/office/drawing/2014/main" id="{FC4EB466-D809-784E-90F1-4497C31E96E5}"/>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9" name="Picture 8">
            <a:extLst>
              <a:ext uri="{FF2B5EF4-FFF2-40B4-BE49-F238E27FC236}">
                <a16:creationId xmlns:a16="http://schemas.microsoft.com/office/drawing/2014/main" id="{7FC6B0B3-E622-A14C-BA92-D6CE8E46E72B}"/>
              </a:ext>
            </a:extLst>
          </p:cNvPr>
          <p:cNvPicPr>
            <a:picLocks noChangeAspect="1"/>
          </p:cNvPicPr>
          <p:nvPr/>
        </p:nvPicPr>
        <p:blipFill>
          <a:blip r:embed="rId3"/>
          <a:stretch>
            <a:fillRect/>
          </a:stretch>
        </p:blipFill>
        <p:spPr>
          <a:xfrm>
            <a:off x="7874007" y="4504765"/>
            <a:ext cx="1187799" cy="584472"/>
          </a:xfrm>
          <a:prstGeom prst="rect">
            <a:avLst/>
          </a:prstGeom>
        </p:spPr>
      </p:pic>
      <p:pic>
        <p:nvPicPr>
          <p:cNvPr id="10" name="Picture 2" descr="Do You Really Need To Stretch? | Chatelaine">
            <a:extLst>
              <a:ext uri="{FF2B5EF4-FFF2-40B4-BE49-F238E27FC236}">
                <a16:creationId xmlns:a16="http://schemas.microsoft.com/office/drawing/2014/main" id="{C84B48BA-2BA7-0F43-9D11-86BD58D8037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9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6311" b="631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Roman Calculator</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03_roman_calculator</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0881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94"/>
        <p:cNvGrpSpPr/>
        <p:nvPr/>
      </p:nvGrpSpPr>
      <p:grpSpPr>
        <a:xfrm>
          <a:off x="0" y="0"/>
          <a:ext cx="0" cy="0"/>
          <a:chOff x="0" y="0"/>
          <a:chExt cx="0" cy="0"/>
        </a:xfrm>
      </p:grpSpPr>
      <p:sp>
        <p:nvSpPr>
          <p:cNvPr id="14" name="Google Shape;295;p41">
            <a:extLst>
              <a:ext uri="{FF2B5EF4-FFF2-40B4-BE49-F238E27FC236}">
                <a16:creationId xmlns:a16="http://schemas.microsoft.com/office/drawing/2014/main" id="{0E367CA9-BADD-DB4C-A2F4-6B07ED4A5E5A}"/>
              </a:ext>
            </a:extLst>
          </p:cNvPr>
          <p:cNvSpPr txBox="1">
            <a:spLocks noGrp="1"/>
          </p:cNvSpPr>
          <p:nvPr>
            <p:ph type="title"/>
          </p:nvPr>
        </p:nvSpPr>
        <p:spPr>
          <a:xfrm>
            <a:off x="561410" y="3631057"/>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i="1" kern="1200" dirty="0">
                <a:solidFill>
                  <a:schemeClr val="bg1"/>
                </a:solidFill>
                <a:latin typeface="Dank Mono" pitchFamily="49" charset="77"/>
                <a:ea typeface="+mj-ea"/>
                <a:cs typeface="+mj-cs"/>
              </a:rPr>
              <a:t>Review</a:t>
            </a:r>
          </a:p>
        </p:txBody>
      </p:sp>
      <p:pic>
        <p:nvPicPr>
          <p:cNvPr id="15" name="Picture 2" descr="Diagnosing Web Pages with Inspect - Ask Leo!">
            <a:extLst>
              <a:ext uri="{FF2B5EF4-FFF2-40B4-BE49-F238E27FC236}">
                <a16:creationId xmlns:a16="http://schemas.microsoft.com/office/drawing/2014/main" id="{3CEC3157-80D0-4042-BD5E-3051B432B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73">
            <a:extLst>
              <a:ext uri="{FF2B5EF4-FFF2-40B4-BE49-F238E27FC236}">
                <a16:creationId xmlns:a16="http://schemas.microsoft.com/office/drawing/2014/main" id="{54D736C1-2027-2B4F-B4AD-D455C439B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Google Shape;297;p41">
            <a:extLst>
              <a:ext uri="{FF2B5EF4-FFF2-40B4-BE49-F238E27FC236}">
                <a16:creationId xmlns:a16="http://schemas.microsoft.com/office/drawing/2014/main" id="{DB6D5CD5-CADE-2E47-83FF-CA01AA0B1DF5}"/>
              </a:ext>
            </a:extLst>
          </p:cNvPr>
          <p:cNvSpPr txBox="1">
            <a:spLocks/>
          </p:cNvSpPr>
          <p:nvPr/>
        </p:nvSpPr>
        <p:spPr>
          <a:xfrm>
            <a:off x="8054502" y="4767262"/>
            <a:ext cx="460848"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45</a:t>
            </a:fld>
            <a:endParaRPr lang="en-US" sz="700" kern="1200">
              <a:solidFill>
                <a:schemeClr val="tx1"/>
              </a:solidFill>
              <a:ea typeface="+mn-ea"/>
              <a:cs typeface="+mn-cs"/>
            </a:endParaRPr>
          </a:p>
        </p:txBody>
      </p:sp>
      <p:pic>
        <p:nvPicPr>
          <p:cNvPr id="18" name="Picture 17">
            <a:extLst>
              <a:ext uri="{FF2B5EF4-FFF2-40B4-BE49-F238E27FC236}">
                <a16:creationId xmlns:a16="http://schemas.microsoft.com/office/drawing/2014/main" id="{571934A9-7BAF-7044-8493-9EC5F5933E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12" name="Rectangle 11">
            <a:extLst>
              <a:ext uri="{FF2B5EF4-FFF2-40B4-BE49-F238E27FC236}">
                <a16:creationId xmlns:a16="http://schemas.microsoft.com/office/drawing/2014/main" id="{A53CCFBF-BEE2-C641-AC6A-F8995081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remium Vector | 80s vintage retro sunset landscape">
            <a:extLst>
              <a:ext uri="{FF2B5EF4-FFF2-40B4-BE49-F238E27FC236}">
                <a16:creationId xmlns:a16="http://schemas.microsoft.com/office/drawing/2014/main" id="{5EDF95D4-D0DD-3A45-B1D8-382058EEE2F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08;p56">
            <a:extLst>
              <a:ext uri="{FF2B5EF4-FFF2-40B4-BE49-F238E27FC236}">
                <a16:creationId xmlns:a16="http://schemas.microsoft.com/office/drawing/2014/main" id="{64FB1B02-8196-CA42-B527-B05398CE9222}"/>
              </a:ext>
            </a:extLst>
          </p:cNvPr>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0"/>
              </a:spcAft>
            </a:pPr>
            <a:r>
              <a:rPr lang="en-US" sz="6000" kern="1200" dirty="0">
                <a:solidFill>
                  <a:schemeClr val="bg1"/>
                </a:solidFill>
                <a:latin typeface="Dank Mono" pitchFamily="49" charset="77"/>
                <a:ea typeface="+mj-ea"/>
                <a:cs typeface="+mj-cs"/>
              </a:rPr>
              <a:t>Day 1 - Wrap Up</a:t>
            </a:r>
          </a:p>
        </p:txBody>
      </p:sp>
      <p:pic>
        <p:nvPicPr>
          <p:cNvPr id="15" name="Picture 14">
            <a:extLst>
              <a:ext uri="{FF2B5EF4-FFF2-40B4-BE49-F238E27FC236}">
                <a16:creationId xmlns:a16="http://schemas.microsoft.com/office/drawing/2014/main" id="{B8F9FEFB-6C16-8144-BD26-EF4C9FA3A6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dirty="0">
                <a:latin typeface="Dank Mono" pitchFamily="49" charset="77"/>
              </a:rPr>
              <a:t>Course Objectives</a:t>
            </a:r>
            <a:endParaRPr lang="en-US" sz="4100" dirty="0">
              <a:latin typeface="Dank Mono" pitchFamily="49" charset="77"/>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0" y="2154674"/>
            <a:ext cx="3881120" cy="2490501"/>
          </a:xfrm>
        </p:spPr>
        <p:txBody>
          <a:bodyPr>
            <a:normAutofit/>
          </a:bodyPr>
          <a:lstStyle/>
          <a:p>
            <a:r>
              <a:rPr lang="en-US" sz="2000" kern="1200" dirty="0">
                <a:latin typeface="Garamond" panose="02020404030301010803" pitchFamily="18" charset="0"/>
              </a:rPr>
              <a:t>Summarize the value of TDD</a:t>
            </a:r>
          </a:p>
          <a:p>
            <a:pPr lvl="0"/>
            <a:r>
              <a:rPr lang="en-US" sz="2000" kern="1200" dirty="0">
                <a:latin typeface="Garamond" panose="02020404030301010803" pitchFamily="18" charset="0"/>
              </a:rPr>
              <a:t>Use TDD to solve Katas</a:t>
            </a:r>
          </a:p>
          <a:p>
            <a:r>
              <a:rPr lang="en-US" sz="2000" kern="1200" dirty="0">
                <a:latin typeface="Garamond" panose="02020404030301010803" pitchFamily="18" charset="0"/>
              </a:rPr>
              <a:t>Integrate TDD Into Daily Work</a:t>
            </a:r>
          </a:p>
          <a:p>
            <a:r>
              <a:rPr lang="en-US" sz="2000" kern="1200" dirty="0">
                <a:latin typeface="Garamond" panose="02020404030301010803" pitchFamily="18" charset="0"/>
              </a:rPr>
              <a:t>Recognize the benefit of writing clean, maintainable code</a:t>
            </a:r>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C6FB64-0470-C64E-A044-CC2965B756D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9776280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dirty="0">
                <a:solidFill>
                  <a:schemeClr val="tx1"/>
                </a:solidFill>
                <a:latin typeface="Dank Mono" pitchFamily="49" charset="77"/>
                <a:ea typeface="+mj-ea"/>
                <a:cs typeface="+mj-cs"/>
              </a:rPr>
              <a:t>Why Are We Here?</a:t>
            </a:r>
            <a:endParaRPr lang="en-US" sz="3600" i="1" u="none" strike="noStrike" kern="1200" cap="none" dirty="0">
              <a:solidFill>
                <a:schemeClr val="tx1"/>
              </a:solidFill>
              <a:latin typeface="Dank Mono" pitchFamily="49" charset="77"/>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199" name="Rectangle 19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260603"/>
            <a:ext cx="8325612" cy="1351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8"/>
          <p:cNvSpPr txBox="1">
            <a:spLocks noGrp="1"/>
          </p:cNvSpPr>
          <p:nvPr>
            <p:ph type="title"/>
          </p:nvPr>
        </p:nvSpPr>
        <p:spPr>
          <a:xfrm>
            <a:off x="628650" y="438912"/>
            <a:ext cx="7886700" cy="9941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bg1"/>
                </a:solidFill>
                <a:latin typeface="Dank Mono" pitchFamily="49" charset="77"/>
              </a:rPr>
              <a:t>What is Test Driven Development?</a:t>
            </a:r>
          </a:p>
        </p:txBody>
      </p:sp>
      <p:pic>
        <p:nvPicPr>
          <p:cNvPr id="2050" name="Picture 2" descr="Writing Effective Continuous Integration Tests for an Application that Uses  Child Processes | by Kyle Sherwood | Medium">
            <a:extLst>
              <a:ext uri="{FF2B5EF4-FFF2-40B4-BE49-F238E27FC236}">
                <a16:creationId xmlns:a16="http://schemas.microsoft.com/office/drawing/2014/main" id="{A7F4F661-580F-5546-A87E-67A161402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r="-1" b="-1"/>
          <a:stretch/>
        </p:blipFill>
        <p:spPr bwMode="auto">
          <a:xfrm>
            <a:off x="0" y="1789938"/>
            <a:ext cx="4677156" cy="2745139"/>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body" idx="1"/>
          </p:nvPr>
        </p:nvSpPr>
        <p:spPr>
          <a:xfrm>
            <a:off x="4935667" y="1779356"/>
            <a:ext cx="4208333" cy="2745139"/>
          </a:xfrm>
          <a:prstGeom prst="rect">
            <a:avLst/>
          </a:prstGeom>
        </p:spPr>
        <p:txBody>
          <a:bodyPr spcFirstLastPara="1" lIns="91425" tIns="91425" rIns="91425" bIns="91425" anchor="ctr" anchorCtr="0">
            <a:noAutofit/>
          </a:bodyPr>
          <a:lstStyle/>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A Programming Discipline</a:t>
            </a:r>
          </a:p>
          <a:p>
            <a:pPr marL="114300" lvl="0" indent="0" rtl="0">
              <a:lnSpc>
                <a:spcPct val="90000"/>
              </a:lnSpc>
              <a:spcBef>
                <a:spcPts val="0"/>
              </a:spcBef>
              <a:spcAft>
                <a:spcPts val="600"/>
              </a:spcAft>
              <a:buClr>
                <a:srgbClr val="3F3F3F"/>
              </a:buClr>
              <a:buSzPts val="1800"/>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High-feedback incremental coding technique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tests as specs, prior to code</a:t>
            </a:r>
          </a:p>
          <a:p>
            <a:pPr marL="114300" indent="0">
              <a:lnSpc>
                <a:spcPct val="90000"/>
              </a:lnSpc>
              <a:spcBef>
                <a:spcPts val="0"/>
              </a:spcBef>
              <a:spcAft>
                <a:spcPts val="600"/>
              </a:spcAft>
              <a:buClr>
                <a:srgbClr val="3F3F3F"/>
              </a:buClr>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Core of the cycle: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a test</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the code to make the test pass</a:t>
            </a:r>
          </a:p>
        </p:txBody>
      </p:sp>
      <p:pic>
        <p:nvPicPr>
          <p:cNvPr id="13" name="Picture 12">
            <a:extLst>
              <a:ext uri="{FF2B5EF4-FFF2-40B4-BE49-F238E27FC236}">
                <a16:creationId xmlns:a16="http://schemas.microsoft.com/office/drawing/2014/main" id="{039C71B3-37C6-0148-AE68-4373C8B974D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478641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3" name="Google Shape;103;p19"/>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400" b="1" dirty="0">
                <a:latin typeface="Dank Mono" pitchFamily="49" charset="77"/>
              </a:rPr>
              <a:t>Test First</a:t>
            </a:r>
            <a:br>
              <a:rPr lang="en-US" sz="3400" dirty="0">
                <a:latin typeface="Dank Mono" pitchFamily="49" charset="77"/>
              </a:rPr>
            </a:br>
            <a:r>
              <a:rPr lang="en-US" sz="3400" i="1" dirty="0">
                <a:latin typeface="Dank Mono" pitchFamily="49" charset="77"/>
              </a:rPr>
              <a:t>is NOT new</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Google Shape;102;p19"/>
          <p:cNvSpPr txBox="1">
            <a:spLocks noGrp="1"/>
          </p:cNvSpPr>
          <p:nvPr>
            <p:ph type="body" idx="1"/>
          </p:nvPr>
        </p:nvSpPr>
        <p:spPr>
          <a:xfrm>
            <a:off x="258155" y="1931283"/>
            <a:ext cx="4306753" cy="1820586"/>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1600" dirty="0">
                <a:latin typeface="Garamond" panose="02020404030301010803" pitchFamily="18" charset="0"/>
                <a:sym typeface="Avenir"/>
              </a:rPr>
              <a:t>“A software system can best be designed if the testing is interlaced with the designing instead of being used after the design.”</a:t>
            </a:r>
            <a:br>
              <a:rPr lang="en-US" sz="1600" dirty="0">
                <a:latin typeface="Garamond" panose="02020404030301010803" pitchFamily="18" charset="0"/>
                <a:sym typeface="Avenir"/>
              </a:rPr>
            </a:br>
            <a:r>
              <a:rPr lang="en-US" sz="1600" dirty="0">
                <a:latin typeface="Garamond" panose="02020404030301010803" pitchFamily="18" charset="0"/>
                <a:sym typeface="Avenir"/>
              </a:rPr>
              <a:t>- Professor Alan J. Perlis </a:t>
            </a:r>
          </a:p>
          <a:p>
            <a:pPr marL="0" lvl="0" indent="0" rtl="0">
              <a:spcBef>
                <a:spcPts val="0"/>
              </a:spcBef>
              <a:spcAft>
                <a:spcPts val="600"/>
              </a:spcAft>
              <a:buNone/>
            </a:pPr>
            <a:endParaRPr lang="en-US" sz="1400" dirty="0">
              <a:latin typeface="Avenir"/>
              <a:ea typeface="Avenir"/>
              <a:cs typeface="Avenir"/>
              <a:sym typeface="Avenir"/>
            </a:endParaRPr>
          </a:p>
          <a:p>
            <a:pPr marL="0" lvl="0" indent="0" rtl="0">
              <a:spcBef>
                <a:spcPts val="0"/>
              </a:spcBef>
              <a:spcAft>
                <a:spcPts val="600"/>
              </a:spcAft>
              <a:buNone/>
            </a:pPr>
            <a:r>
              <a:rPr lang="en-US" sz="1400" dirty="0">
                <a:latin typeface="Dank Mono" pitchFamily="49" charset="77"/>
                <a:sym typeface="Avenir"/>
              </a:rPr>
              <a:t>NATO SOFTWARE ENGINEERING CONFERENCE 1968</a:t>
            </a:r>
          </a:p>
        </p:txBody>
      </p:sp>
      <p:pic>
        <p:nvPicPr>
          <p:cNvPr id="3074" name="Picture 2" descr="Alan Perlis Quotes">
            <a:extLst>
              <a:ext uri="{FF2B5EF4-FFF2-40B4-BE49-F238E27FC236}">
                <a16:creationId xmlns:a16="http://schemas.microsoft.com/office/drawing/2014/main" id="{02295FA5-92E7-1945-82C9-50E5A7C05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5" r="22264" b="-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418291-A1AB-B04A-A459-D5D9023884F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7" name="Google Shape;117;p21"/>
          <p:cNvSpPr txBox="1">
            <a:spLocks noGrp="1"/>
          </p:cNvSpPr>
          <p:nvPr>
            <p:ph type="title"/>
          </p:nvPr>
        </p:nvSpPr>
        <p:spPr>
          <a:xfrm>
            <a:off x="197964" y="273843"/>
            <a:ext cx="4133612" cy="1269596"/>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Kent Beck’s "</a:t>
            </a:r>
            <a:r>
              <a:rPr lang="en-US" i="1" dirty="0">
                <a:latin typeface="Dank Mono" pitchFamily="49" charset="77"/>
              </a:rPr>
              <a:t>rediscovering</a:t>
            </a:r>
            <a:r>
              <a:rPr lang="en-US" dirty="0">
                <a:latin typeface="Dank Mono" pitchFamily="49" charset="77"/>
              </a:rPr>
              <a:t>" TDD</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Google Shape;116;p21"/>
          <p:cNvSpPr txBox="1">
            <a:spLocks noGrp="1"/>
          </p:cNvSpPr>
          <p:nvPr>
            <p:ph type="body" idx="1"/>
          </p:nvPr>
        </p:nvSpPr>
        <p:spPr>
          <a:xfrm>
            <a:off x="197964" y="2018814"/>
            <a:ext cx="4211172" cy="2986448"/>
          </a:xfrm>
          <a:prstGeom prst="rect">
            <a:avLst/>
          </a:prstGeom>
        </p:spPr>
        <p:txBody>
          <a:bodyPr spcFirstLastPara="1" lIns="91425" tIns="91425" rIns="91425" bIns="91425" anchorCtr="0">
            <a:noAutofit/>
          </a:bodyPr>
          <a:lstStyle/>
          <a:p>
            <a:pPr marL="0" lvl="0" indent="0" rtl="0">
              <a:lnSpc>
                <a:spcPct val="90000"/>
              </a:lnSpc>
              <a:spcBef>
                <a:spcPts val="0"/>
              </a:spcBef>
              <a:spcAft>
                <a:spcPts val="600"/>
              </a:spcAft>
              <a:buNone/>
            </a:pPr>
            <a:r>
              <a:rPr lang="en-US" sz="1600" dirty="0">
                <a:latin typeface="Garamond" panose="02020404030301010803" pitchFamily="18" charset="0"/>
                <a:sym typeface="Avenir"/>
              </a:rPr>
              <a:t>“The original description of TDD was in an ancient book about programming. It said you take the input tape, manually type in the output tape you expect, then program until the actual output tape matches the expected output.</a:t>
            </a:r>
            <a:br>
              <a:rPr lang="en-US" sz="1600" dirty="0">
                <a:latin typeface="Garamond" panose="02020404030301010803" pitchFamily="18" charset="0"/>
                <a:sym typeface="Avenir"/>
              </a:rPr>
            </a:br>
            <a:br>
              <a:rPr lang="en-US" sz="1600" dirty="0">
                <a:latin typeface="Garamond" panose="02020404030301010803" pitchFamily="18" charset="0"/>
                <a:sym typeface="Avenir"/>
              </a:rPr>
            </a:br>
            <a:r>
              <a:rPr lang="en-US" sz="1600" dirty="0">
                <a:latin typeface="Garamond" panose="02020404030301010803" pitchFamily="18" charset="0"/>
                <a:sym typeface="Avenir"/>
              </a:rPr>
              <a:t>After I'd written the first </a:t>
            </a:r>
            <a:r>
              <a:rPr lang="en-US" sz="1600" dirty="0" err="1">
                <a:latin typeface="Garamond" panose="02020404030301010803" pitchFamily="18" charset="0"/>
                <a:sym typeface="Avenir"/>
              </a:rPr>
              <a:t>xUnit</a:t>
            </a:r>
            <a:r>
              <a:rPr lang="en-US" sz="1600" dirty="0">
                <a:latin typeface="Garamond" panose="02020404030301010803" pitchFamily="18" charset="0"/>
                <a:sym typeface="Avenir"/>
              </a:rPr>
              <a:t> framework in Smalltalk I remembered reading this and tried it out. That was the origin of TDD for me. When describing TDD to older programmers, I often hear, "Of course. How else could you program?" Therefore, I refer to my role as "rediscovering" TDD.”</a:t>
            </a:r>
          </a:p>
        </p:txBody>
      </p:sp>
      <p:pic>
        <p:nvPicPr>
          <p:cNvPr id="5122" name="Picture 2" descr="What Is An Origin Story? – Gideon&amp;#39;s Screenwriting Tips: Now You&amp;#39;re a  Screenwriter">
            <a:extLst>
              <a:ext uri="{FF2B5EF4-FFF2-40B4-BE49-F238E27FC236}">
                <a16:creationId xmlns:a16="http://schemas.microsoft.com/office/drawing/2014/main" id="{FF56BC53-8F33-ED4D-AAA5-B94B6147C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 r="591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D29484-F427-E044-A855-BF06F2F4AEB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6049</TotalTime>
  <Words>3642</Words>
  <Application>Microsoft Macintosh PowerPoint</Application>
  <PresentationFormat>On-screen Show (16:9)</PresentationFormat>
  <Paragraphs>395</Paragraphs>
  <Slides>46</Slides>
  <Notes>46</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46</vt:i4>
      </vt:variant>
    </vt:vector>
  </HeadingPairs>
  <TitlesOfParts>
    <vt:vector size="55" baseType="lpstr">
      <vt:lpstr>Calibri</vt:lpstr>
      <vt:lpstr>Dank Mono</vt:lpstr>
      <vt:lpstr>Arial</vt:lpstr>
      <vt:lpstr>Garamond</vt:lpstr>
      <vt:lpstr>Oswald</vt:lpstr>
      <vt:lpstr>Helvetica Neue</vt:lpstr>
      <vt:lpstr>Avenir</vt:lpstr>
      <vt:lpstr>Tw Cen MT</vt:lpstr>
      <vt:lpstr>Office Theme</vt:lpstr>
      <vt:lpstr>TDD in TypeScript</vt:lpstr>
      <vt:lpstr>Justin Beall</vt:lpstr>
      <vt:lpstr>INTRODUCTIONS</vt:lpstr>
      <vt:lpstr>Course Objectives</vt:lpstr>
      <vt:lpstr>Course Objectives</vt:lpstr>
      <vt:lpstr>Why Are We Here?</vt:lpstr>
      <vt:lpstr>What is Test Driven Development?</vt:lpstr>
      <vt:lpstr>Test First is NOT new</vt:lpstr>
      <vt:lpstr>Kent Beck’s "rediscovering" TDD</vt:lpstr>
      <vt:lpstr>The Three Laws of TDD</vt:lpstr>
      <vt:lpstr>PowerPoint Presentation</vt:lpstr>
      <vt:lpstr>Doing TDD</vt:lpstr>
      <vt:lpstr>PowerPoint Presentation</vt:lpstr>
      <vt:lpstr>TypeScript Overview</vt:lpstr>
      <vt:lpstr>Kata</vt:lpstr>
      <vt:lpstr>PowerPoint Presentation</vt:lpstr>
      <vt:lpstr>Review</vt:lpstr>
      <vt:lpstr>BREAK 1:00</vt:lpstr>
      <vt:lpstr>TDD Steps</vt:lpstr>
      <vt:lpstr>PowerPoint Presentation</vt:lpstr>
      <vt:lpstr>PowerPoint Presentation</vt:lpstr>
      <vt:lpstr>TDD Guided by ZOMBIES</vt:lpstr>
      <vt:lpstr>PowerPoint Presentation</vt:lpstr>
      <vt:lpstr>Review</vt:lpstr>
      <vt:lpstr>BREAK 2:20</vt:lpstr>
      <vt:lpstr>TDD Outcomes</vt:lpstr>
      <vt:lpstr>TDD Outcomes</vt:lpstr>
      <vt:lpstr>SOLID: Principles of Object-Oriented Design</vt:lpstr>
      <vt:lpstr>PowerPoint Presentation</vt:lpstr>
      <vt:lpstr>Single-responsibility Principle</vt:lpstr>
      <vt:lpstr>PowerPoint Presentation</vt:lpstr>
      <vt:lpstr>Open-Closed Principle</vt:lpstr>
      <vt:lpstr>PowerPoint Presentation</vt:lpstr>
      <vt:lpstr>Liskov Substitution Principle</vt:lpstr>
      <vt:lpstr>PowerPoint Presentation</vt:lpstr>
      <vt:lpstr>Interface Segregation Principle</vt:lpstr>
      <vt:lpstr>PowerPoint Presentation</vt:lpstr>
      <vt:lpstr>Dependency Inversion Principle</vt:lpstr>
      <vt:lpstr>PowerPoint Presentation</vt:lpstr>
      <vt:lpstr>DRY Principle</vt:lpstr>
      <vt:lpstr>YAGNI Principle</vt:lpstr>
      <vt:lpstr>PowerPoint Presentation</vt:lpstr>
      <vt:lpstr>PowerPoint Presentation</vt:lpstr>
      <vt:lpstr>PowerPoint Presentation</vt:lpstr>
      <vt:lpstr>Review</vt:lpstr>
      <vt:lpstr>Day 1 - Wrap Up</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36</cp:revision>
  <dcterms:modified xsi:type="dcterms:W3CDTF">2021-09-30T04:23:40Z</dcterms:modified>
</cp:coreProperties>
</file>